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5" r:id="rId1"/>
  </p:sldMasterIdLst>
  <p:sldIdLst>
    <p:sldId id="256" r:id="rId2"/>
    <p:sldId id="259" r:id="rId3"/>
    <p:sldId id="265" r:id="rId4"/>
    <p:sldId id="257" r:id="rId5"/>
    <p:sldId id="262" r:id="rId6"/>
    <p:sldId id="263" r:id="rId7"/>
    <p:sldId id="270" r:id="rId8"/>
    <p:sldId id="261" r:id="rId9"/>
    <p:sldId id="268" r:id="rId10"/>
    <p:sldId id="269" r:id="rId11"/>
    <p:sldId id="271" r:id="rId12"/>
    <p:sldId id="267" r:id="rId13"/>
    <p:sldId id="266" r:id="rId14"/>
    <p:sldId id="272" r:id="rId15"/>
    <p:sldId id="264"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3965458-5D56-4943-BBD9-7040C0227EED}" v="4601" dt="2024-10-08T03:01:03.564"/>
    <p1510:client id="{38E5440A-0FC7-4F18-B0C2-35D73569932D}" v="82" dt="2024-10-08T03:59:17.967"/>
    <p1510:client id="{5CCCD6D9-E51D-4AB0-A8C4-3862F7B6B0EE}" v="10" dt="2024-10-07T08:46:25.105"/>
    <p1510:client id="{7E09692E-2463-4104-AE6B-C69E9170EC3D}" v="543" dt="2024-10-08T04:20:32.323"/>
    <p1510:client id="{9B8C72B8-FFF4-4116-87A6-BCD84478ED6E}" v="610" dt="2024-10-08T04:21:42.802"/>
    <p1510:client id="{AB5FCF78-43BE-463B-84C4-EAB461400598}" v="9" dt="2024-10-08T00:07:51.003"/>
    <p1510:client id="{B59172A5-6AC0-4BE5-A873-23E7D50B521E}" v="61" dt="2024-10-07T06:21:54.024"/>
    <p1510:client id="{B8B06647-A33D-4392-B7F3-AAC3C1190283}" v="491" dt="2024-10-07T08:22:09.84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84" autoAdjust="0"/>
    <p:restoredTop sz="94694"/>
  </p:normalViewPr>
  <p:slideViewPr>
    <p:cSldViewPr snapToGrid="0">
      <p:cViewPr varScale="1">
        <p:scale>
          <a:sx n="106" d="100"/>
          <a:sy n="106" d="100"/>
        </p:scale>
        <p:origin x="792"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21"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8" name="Group 7"/>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176C3AD-9C4F-4117-9BCB-64DF36B52A29}" type="datetimeFigureOut">
              <a:rPr lang="en-US" smtClean="0"/>
              <a:t>10/8/2024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08AF18C-6B5F-4F5C-AFED-252D76DE0DAC}" type="slidenum">
              <a:rPr lang="en-US" smtClean="0"/>
              <a:t>‹#›</a:t>
            </a:fld>
            <a:endParaRPr lang="en-US"/>
          </a:p>
        </p:txBody>
      </p:sp>
    </p:spTree>
    <p:extLst>
      <p:ext uri="{BB962C8B-B14F-4D97-AF65-F5344CB8AC3E}">
        <p14:creationId xmlns:p14="http://schemas.microsoft.com/office/powerpoint/2010/main" val="28071139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176C3AD-9C4F-4117-9BCB-64DF36B52A29}" type="datetimeFigureOut">
              <a:rPr lang="en-US" smtClean="0"/>
              <a:t>10/8/2024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08AF18C-6B5F-4F5C-AFED-252D76DE0DAC}" type="slidenum">
              <a:rPr lang="en-US" smtClean="0"/>
              <a:t>‹#›</a:t>
            </a:fld>
            <a:endParaRPr lang="en-US"/>
          </a:p>
        </p:txBody>
      </p:sp>
    </p:spTree>
    <p:extLst>
      <p:ext uri="{BB962C8B-B14F-4D97-AF65-F5344CB8AC3E}">
        <p14:creationId xmlns:p14="http://schemas.microsoft.com/office/powerpoint/2010/main" val="20805614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176C3AD-9C4F-4117-9BCB-64DF36B52A29}" type="datetimeFigureOut">
              <a:rPr lang="en-US" smtClean="0"/>
              <a:t>10/8/2024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08AF18C-6B5F-4F5C-AFED-252D76DE0DAC}"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1132925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176C3AD-9C4F-4117-9BCB-64DF36B52A29}" type="datetimeFigureOut">
              <a:rPr lang="en-US" smtClean="0"/>
              <a:t>10/8/2024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08AF18C-6B5F-4F5C-AFED-252D76DE0DAC}" type="slidenum">
              <a:rPr lang="en-US" smtClean="0"/>
              <a:t>‹#›</a:t>
            </a:fld>
            <a:endParaRPr lang="en-US"/>
          </a:p>
        </p:txBody>
      </p:sp>
    </p:spTree>
    <p:extLst>
      <p:ext uri="{BB962C8B-B14F-4D97-AF65-F5344CB8AC3E}">
        <p14:creationId xmlns:p14="http://schemas.microsoft.com/office/powerpoint/2010/main" val="33555183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176C3AD-9C4F-4117-9BCB-64DF36B52A29}" type="datetimeFigureOut">
              <a:rPr lang="en-US" smtClean="0"/>
              <a:t>10/8/2024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08AF18C-6B5F-4F5C-AFED-252D76DE0DAC}"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42846407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176C3AD-9C4F-4117-9BCB-64DF36B52A29}" type="datetimeFigureOut">
              <a:rPr lang="en-US" smtClean="0"/>
              <a:t>10/8/2024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08AF18C-6B5F-4F5C-AFED-252D76DE0DAC}" type="slidenum">
              <a:rPr lang="en-US" smtClean="0"/>
              <a:t>‹#›</a:t>
            </a:fld>
            <a:endParaRPr lang="en-US"/>
          </a:p>
        </p:txBody>
      </p:sp>
    </p:spTree>
    <p:extLst>
      <p:ext uri="{BB962C8B-B14F-4D97-AF65-F5344CB8AC3E}">
        <p14:creationId xmlns:p14="http://schemas.microsoft.com/office/powerpoint/2010/main" val="13058147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176C3AD-9C4F-4117-9BCB-64DF36B52A29}" type="datetimeFigureOut">
              <a:rPr lang="en-US" smtClean="0"/>
              <a:t>10/8/2024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08AF18C-6B5F-4F5C-AFED-252D76DE0DAC}" type="slidenum">
              <a:rPr lang="en-US" smtClean="0"/>
              <a:t>‹#›</a:t>
            </a:fld>
            <a:endParaRPr lang="en-US"/>
          </a:p>
        </p:txBody>
      </p:sp>
    </p:spTree>
    <p:extLst>
      <p:ext uri="{BB962C8B-B14F-4D97-AF65-F5344CB8AC3E}">
        <p14:creationId xmlns:p14="http://schemas.microsoft.com/office/powerpoint/2010/main" val="41341093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176C3AD-9C4F-4117-9BCB-64DF36B52A29}" type="datetimeFigureOut">
              <a:rPr lang="en-US" smtClean="0"/>
              <a:t>10/8/2024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08AF18C-6B5F-4F5C-AFED-252D76DE0DAC}" type="slidenum">
              <a:rPr lang="en-US" smtClean="0"/>
              <a:t>‹#›</a:t>
            </a:fld>
            <a:endParaRPr lang="en-US"/>
          </a:p>
        </p:txBody>
      </p:sp>
    </p:spTree>
    <p:extLst>
      <p:ext uri="{BB962C8B-B14F-4D97-AF65-F5344CB8AC3E}">
        <p14:creationId xmlns:p14="http://schemas.microsoft.com/office/powerpoint/2010/main" val="38020709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176C3AD-9C4F-4117-9BCB-64DF36B52A29}" type="datetimeFigureOut">
              <a:rPr lang="en-US" smtClean="0"/>
              <a:t>10/8/2024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08AF18C-6B5F-4F5C-AFED-252D76DE0DAC}" type="slidenum">
              <a:rPr lang="en-US" smtClean="0"/>
              <a:t>‹#›</a:t>
            </a:fld>
            <a:endParaRPr lang="en-US"/>
          </a:p>
        </p:txBody>
      </p:sp>
    </p:spTree>
    <p:extLst>
      <p:ext uri="{BB962C8B-B14F-4D97-AF65-F5344CB8AC3E}">
        <p14:creationId xmlns:p14="http://schemas.microsoft.com/office/powerpoint/2010/main" val="9061450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176C3AD-9C4F-4117-9BCB-64DF36B52A29}" type="datetimeFigureOut">
              <a:rPr lang="en-US" smtClean="0"/>
              <a:t>10/8/2024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08AF18C-6B5F-4F5C-AFED-252D76DE0DAC}" type="slidenum">
              <a:rPr lang="en-US" smtClean="0"/>
              <a:t>‹#›</a:t>
            </a:fld>
            <a:endParaRPr lang="en-US"/>
          </a:p>
        </p:txBody>
      </p:sp>
    </p:spTree>
    <p:extLst>
      <p:ext uri="{BB962C8B-B14F-4D97-AF65-F5344CB8AC3E}">
        <p14:creationId xmlns:p14="http://schemas.microsoft.com/office/powerpoint/2010/main" val="26509425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176C3AD-9C4F-4117-9BCB-64DF36B52A29}" type="datetimeFigureOut">
              <a:rPr lang="en-US" smtClean="0"/>
              <a:t>10/8/2024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08AF18C-6B5F-4F5C-AFED-252D76DE0DAC}" type="slidenum">
              <a:rPr lang="en-US" smtClean="0"/>
              <a:t>‹#›</a:t>
            </a:fld>
            <a:endParaRPr lang="en-US"/>
          </a:p>
        </p:txBody>
      </p:sp>
    </p:spTree>
    <p:extLst>
      <p:ext uri="{BB962C8B-B14F-4D97-AF65-F5344CB8AC3E}">
        <p14:creationId xmlns:p14="http://schemas.microsoft.com/office/powerpoint/2010/main" val="27828884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176C3AD-9C4F-4117-9BCB-64DF36B52A29}" type="datetimeFigureOut">
              <a:rPr lang="en-US" smtClean="0"/>
              <a:t>10/8/2024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08AF18C-6B5F-4F5C-AFED-252D76DE0DAC}" type="slidenum">
              <a:rPr lang="en-US" smtClean="0"/>
              <a:t>‹#›</a:t>
            </a:fld>
            <a:endParaRPr lang="en-US"/>
          </a:p>
        </p:txBody>
      </p:sp>
    </p:spTree>
    <p:extLst>
      <p:ext uri="{BB962C8B-B14F-4D97-AF65-F5344CB8AC3E}">
        <p14:creationId xmlns:p14="http://schemas.microsoft.com/office/powerpoint/2010/main" val="37387637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176C3AD-9C4F-4117-9BCB-64DF36B52A29}" type="datetimeFigureOut">
              <a:rPr lang="en-US" smtClean="0"/>
              <a:t>10/8/2024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08AF18C-6B5F-4F5C-AFED-252D76DE0DAC}" type="slidenum">
              <a:rPr lang="en-US" smtClean="0"/>
              <a:t>‹#›</a:t>
            </a:fld>
            <a:endParaRPr lang="en-US"/>
          </a:p>
        </p:txBody>
      </p:sp>
    </p:spTree>
    <p:extLst>
      <p:ext uri="{BB962C8B-B14F-4D97-AF65-F5344CB8AC3E}">
        <p14:creationId xmlns:p14="http://schemas.microsoft.com/office/powerpoint/2010/main" val="2577472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176C3AD-9C4F-4117-9BCB-64DF36B52A29}" type="datetimeFigureOut">
              <a:rPr lang="en-US" smtClean="0"/>
              <a:t>10/8/2024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08AF18C-6B5F-4F5C-AFED-252D76DE0DAC}" type="slidenum">
              <a:rPr lang="en-US" smtClean="0"/>
              <a:t>‹#›</a:t>
            </a:fld>
            <a:endParaRPr lang="en-US"/>
          </a:p>
        </p:txBody>
      </p:sp>
    </p:spTree>
    <p:extLst>
      <p:ext uri="{BB962C8B-B14F-4D97-AF65-F5344CB8AC3E}">
        <p14:creationId xmlns:p14="http://schemas.microsoft.com/office/powerpoint/2010/main" val="17012669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176C3AD-9C4F-4117-9BCB-64DF36B52A29}" type="datetimeFigureOut">
              <a:rPr lang="en-US" smtClean="0"/>
              <a:t>10/8/2024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08AF18C-6B5F-4F5C-AFED-252D76DE0DAC}" type="slidenum">
              <a:rPr lang="en-US" smtClean="0"/>
              <a:t>‹#›</a:t>
            </a:fld>
            <a:endParaRPr lang="en-US"/>
          </a:p>
        </p:txBody>
      </p:sp>
    </p:spTree>
    <p:extLst>
      <p:ext uri="{BB962C8B-B14F-4D97-AF65-F5344CB8AC3E}">
        <p14:creationId xmlns:p14="http://schemas.microsoft.com/office/powerpoint/2010/main" val="16317870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176C3AD-9C4F-4117-9BCB-64DF36B52A29}" type="datetimeFigureOut">
              <a:rPr lang="en-US" smtClean="0"/>
              <a:t>10/8/2024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08AF18C-6B5F-4F5C-AFED-252D76DE0DAC}" type="slidenum">
              <a:rPr lang="en-US" smtClean="0"/>
              <a:t>‹#›</a:t>
            </a:fld>
            <a:endParaRPr lang="en-US"/>
          </a:p>
        </p:txBody>
      </p:sp>
    </p:spTree>
    <p:extLst>
      <p:ext uri="{BB962C8B-B14F-4D97-AF65-F5344CB8AC3E}">
        <p14:creationId xmlns:p14="http://schemas.microsoft.com/office/powerpoint/2010/main" val="29826515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grpSp>
        <p:nvGrpSpPr>
          <p:cNvPr id="8" name="Group 7"/>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176C3AD-9C4F-4117-9BCB-64DF36B52A29}" type="datetimeFigureOut">
              <a:rPr lang="en-US" smtClean="0"/>
              <a:t>10/8/2024</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B08AF18C-6B5F-4F5C-AFED-252D76DE0DAC}" type="slidenum">
              <a:rPr lang="en-US" smtClean="0"/>
              <a:t>‹#›</a:t>
            </a:fld>
            <a:endParaRPr lang="en-US"/>
          </a:p>
        </p:txBody>
      </p:sp>
    </p:spTree>
    <p:extLst>
      <p:ext uri="{BB962C8B-B14F-4D97-AF65-F5344CB8AC3E}">
        <p14:creationId xmlns:p14="http://schemas.microsoft.com/office/powerpoint/2010/main" val="3432579436"/>
      </p:ext>
    </p:extLst>
  </p:cSld>
  <p:clrMap bg1="dk1" tx1="lt1" bg2="dk2" tx2="lt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 id="2147483707" r:id="rId12"/>
    <p:sldLayoutId id="2147483708" r:id="rId13"/>
    <p:sldLayoutId id="2147483709" r:id="rId14"/>
    <p:sldLayoutId id="2147483710" r:id="rId15"/>
    <p:sldLayoutId id="2147483711" r:id="rId16"/>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hyperlink" Target="https://www.kaggle.com/datasets/waqi786/remote-work-and-mental-health" TargetMode="External"/></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3" Type="http://schemas.microsoft.com/office/2007/relationships/hdphoto" Target="../media/hdphoto2.wdp"/><Relationship Id="rId7"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9" Type="http://schemas.microsoft.com/office/2007/relationships/hdphoto" Target="../media/hdphoto3.wdp"/></Relationships>
</file>

<file path=ppt/slides/_rels/slide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6.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6.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59" name="Picture 58" descr="Hands on keyboard and mouse">
            <a:extLst>
              <a:ext uri="{FF2B5EF4-FFF2-40B4-BE49-F238E27FC236}">
                <a16:creationId xmlns:a16="http://schemas.microsoft.com/office/drawing/2014/main" id="{D8FBF4F9-6B4C-FBF6-93A1-5B09E42ABF09}"/>
              </a:ext>
            </a:extLst>
          </p:cNvPr>
          <p:cNvPicPr>
            <a:picLocks noChangeAspect="1"/>
          </p:cNvPicPr>
          <p:nvPr/>
        </p:nvPicPr>
        <p:blipFill>
          <a:blip r:embed="rId2"/>
          <a:srcRect l="27190" t="121" r="-1" b="5451"/>
          <a:stretch/>
        </p:blipFill>
        <p:spPr>
          <a:xfrm>
            <a:off x="4269854" y="-1"/>
            <a:ext cx="7922146" cy="6858001"/>
          </a:xfrm>
          <a:custGeom>
            <a:avLst/>
            <a:gdLst/>
            <a:ahLst/>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sp>
        <p:nvSpPr>
          <p:cNvPr id="2" name="Title 1">
            <a:extLst>
              <a:ext uri="{FF2B5EF4-FFF2-40B4-BE49-F238E27FC236}">
                <a16:creationId xmlns:a16="http://schemas.microsoft.com/office/drawing/2014/main" id="{1D051530-488C-E61B-3D0B-7D630BA320B3}"/>
              </a:ext>
            </a:extLst>
          </p:cNvPr>
          <p:cNvSpPr>
            <a:spLocks noGrp="1"/>
          </p:cNvSpPr>
          <p:nvPr>
            <p:ph type="ctrTitle"/>
          </p:nvPr>
        </p:nvSpPr>
        <p:spPr>
          <a:xfrm>
            <a:off x="668867" y="1678666"/>
            <a:ext cx="4088190" cy="2369093"/>
          </a:xfrm>
        </p:spPr>
        <p:txBody>
          <a:bodyPr>
            <a:normAutofit/>
          </a:bodyPr>
          <a:lstStyle/>
          <a:p>
            <a:r>
              <a:rPr lang="en-US" sz="4400">
                <a:latin typeface="Calibri Light"/>
                <a:cs typeface="Calibri Light"/>
              </a:rPr>
              <a:t>Impact of Remote Work on Mental Health</a:t>
            </a:r>
          </a:p>
        </p:txBody>
      </p:sp>
      <p:sp>
        <p:nvSpPr>
          <p:cNvPr id="3" name="Subtitle 2">
            <a:extLst>
              <a:ext uri="{FF2B5EF4-FFF2-40B4-BE49-F238E27FC236}">
                <a16:creationId xmlns:a16="http://schemas.microsoft.com/office/drawing/2014/main" id="{DF521F00-E48B-2681-F213-D3965437DA25}"/>
              </a:ext>
            </a:extLst>
          </p:cNvPr>
          <p:cNvSpPr>
            <a:spLocks noGrp="1"/>
          </p:cNvSpPr>
          <p:nvPr>
            <p:ph type="subTitle" idx="1"/>
          </p:nvPr>
        </p:nvSpPr>
        <p:spPr>
          <a:xfrm>
            <a:off x="296335" y="4792236"/>
            <a:ext cx="2298289" cy="1652955"/>
          </a:xfrm>
        </p:spPr>
        <p:txBody>
          <a:bodyPr vert="horz" lIns="91440" tIns="45720" rIns="91440" bIns="45720" rtlCol="0" anchor="t">
            <a:noAutofit/>
          </a:bodyPr>
          <a:lstStyle/>
          <a:p>
            <a:pPr marL="171450" indent="-171450" algn="l">
              <a:lnSpc>
                <a:spcPct val="90000"/>
              </a:lnSpc>
              <a:buFont typeface="Arial" charset="2"/>
              <a:buChar char="•"/>
            </a:pPr>
            <a:r>
              <a:rPr lang="en-US" sz="1600" dirty="0">
                <a:latin typeface="Calibri Light"/>
                <a:cs typeface="Calibri Light"/>
              </a:rPr>
              <a:t>Jeremy Bentley</a:t>
            </a:r>
          </a:p>
          <a:p>
            <a:pPr marL="171450" indent="-171450" algn="l">
              <a:lnSpc>
                <a:spcPct val="90000"/>
              </a:lnSpc>
              <a:buFont typeface="Arial" charset="2"/>
              <a:buChar char="•"/>
            </a:pPr>
            <a:r>
              <a:rPr lang="en-US" sz="1600" dirty="0">
                <a:latin typeface="Calibri Light"/>
                <a:cs typeface="Calibri Light"/>
              </a:rPr>
              <a:t>Michael Hennessy</a:t>
            </a:r>
            <a:endParaRPr lang="en-US" sz="1600" dirty="0">
              <a:latin typeface="Calibri Light"/>
              <a:ea typeface="Calibri Light"/>
              <a:cs typeface="Calibri Light"/>
            </a:endParaRPr>
          </a:p>
          <a:p>
            <a:pPr marL="171450" indent="-171450" algn="l">
              <a:lnSpc>
                <a:spcPct val="90000"/>
              </a:lnSpc>
              <a:buFont typeface="Arial" charset="2"/>
              <a:buChar char="•"/>
            </a:pPr>
            <a:r>
              <a:rPr lang="en-US" sz="1600" dirty="0">
                <a:latin typeface="Calibri Light"/>
                <a:cs typeface="Calibri Light"/>
              </a:rPr>
              <a:t>Hemangi Shah</a:t>
            </a:r>
            <a:endParaRPr lang="en-US" sz="1600">
              <a:latin typeface="Calibri Light"/>
              <a:ea typeface="Calibri Light"/>
              <a:cs typeface="Calibri Light"/>
            </a:endParaRPr>
          </a:p>
          <a:p>
            <a:pPr marL="171450" indent="-171450" algn="l">
              <a:lnSpc>
                <a:spcPct val="90000"/>
              </a:lnSpc>
              <a:buFont typeface="Arial" charset="2"/>
              <a:buChar char="•"/>
            </a:pPr>
            <a:r>
              <a:rPr lang="en-US" sz="1600" dirty="0">
                <a:latin typeface="Calibri Light"/>
                <a:cs typeface="Calibri Light"/>
              </a:rPr>
              <a:t>Priya Balasubramanian</a:t>
            </a:r>
            <a:endParaRPr lang="en-US" sz="1600">
              <a:latin typeface="Calibri Light"/>
              <a:ea typeface="Calibri Light"/>
              <a:cs typeface="Calibri Light"/>
            </a:endParaRPr>
          </a:p>
        </p:txBody>
      </p:sp>
      <p:cxnSp>
        <p:nvCxnSpPr>
          <p:cNvPr id="99" name="Straight Connector 98">
            <a:extLst>
              <a:ext uri="{FF2B5EF4-FFF2-40B4-BE49-F238E27FC236}">
                <a16:creationId xmlns:a16="http://schemas.microsoft.com/office/drawing/2014/main" id="{A57C1A16-B8AB-4D99-A195-A38F556A648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rgbClr val="404040"/>
            </a:solidFill>
          </a:ln>
        </p:spPr>
        <p:style>
          <a:lnRef idx="2">
            <a:schemeClr val="accent1"/>
          </a:lnRef>
          <a:fillRef idx="0">
            <a:schemeClr val="accent1"/>
          </a:fillRef>
          <a:effectRef idx="1">
            <a:schemeClr val="accent1"/>
          </a:effectRef>
          <a:fontRef idx="minor">
            <a:schemeClr val="tx1"/>
          </a:fontRef>
        </p:style>
      </p:cxnSp>
      <p:cxnSp>
        <p:nvCxnSpPr>
          <p:cNvPr id="75" name="Straight Connector 74">
            <a:extLst>
              <a:ext uri="{FF2B5EF4-FFF2-40B4-BE49-F238E27FC236}">
                <a16:creationId xmlns:a16="http://schemas.microsoft.com/office/drawing/2014/main" id="{F8A9B20B-D1DD-4573-B5EC-55802951923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rgbClr val="404040"/>
            </a:solidFill>
          </a:ln>
        </p:spPr>
        <p:style>
          <a:lnRef idx="2">
            <a:schemeClr val="accent1"/>
          </a:lnRef>
          <a:fillRef idx="0">
            <a:schemeClr val="accent1"/>
          </a:fillRef>
          <a:effectRef idx="1">
            <a:schemeClr val="accent1"/>
          </a:effectRef>
          <a:fontRef idx="minor">
            <a:schemeClr val="tx1"/>
          </a:fontRef>
        </p:style>
      </p:cxnSp>
      <p:sp>
        <p:nvSpPr>
          <p:cNvPr id="77" name="Rectangle 23">
            <a:extLst>
              <a:ext uri="{FF2B5EF4-FFF2-40B4-BE49-F238E27FC236}">
                <a16:creationId xmlns:a16="http://schemas.microsoft.com/office/drawing/2014/main" id="{66D61E08-70C3-48D8-BEA0-787111DC30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79" name="Rectangle 25">
            <a:extLst>
              <a:ext uri="{FF2B5EF4-FFF2-40B4-BE49-F238E27FC236}">
                <a16:creationId xmlns:a16="http://schemas.microsoft.com/office/drawing/2014/main" id="{FC55298F-0AE5-478E-AD2B-03C2614C58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81" name="Isosceles Triangle 24">
            <a:extLst>
              <a:ext uri="{FF2B5EF4-FFF2-40B4-BE49-F238E27FC236}">
                <a16:creationId xmlns:a16="http://schemas.microsoft.com/office/drawing/2014/main" id="{C180E4EA-0B63-4779-A895-7E90E71088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83" name="Rectangle 27">
            <a:extLst>
              <a:ext uri="{FF2B5EF4-FFF2-40B4-BE49-F238E27FC236}">
                <a16:creationId xmlns:a16="http://schemas.microsoft.com/office/drawing/2014/main" id="{CEE01D9D-3DE8-4EED-B0D3-8F3C79CC76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00" name="Rectangle 28">
            <a:extLst>
              <a:ext uri="{FF2B5EF4-FFF2-40B4-BE49-F238E27FC236}">
                <a16:creationId xmlns:a16="http://schemas.microsoft.com/office/drawing/2014/main" id="{89AF5CE9-607F-43F4-8983-DCD6DA4051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01" name="Rectangle 29">
            <a:extLst>
              <a:ext uri="{FF2B5EF4-FFF2-40B4-BE49-F238E27FC236}">
                <a16:creationId xmlns:a16="http://schemas.microsoft.com/office/drawing/2014/main" id="{6EEA2DBD-9E1E-4521-8C01-F32AD18A89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89" name="Isosceles Triangle 29">
            <a:extLst>
              <a:ext uri="{FF2B5EF4-FFF2-40B4-BE49-F238E27FC236}">
                <a16:creationId xmlns:a16="http://schemas.microsoft.com/office/drawing/2014/main" id="{15BBD2C1-BA9B-46A9-A27A-33498B1692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34956258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Hands on keyboard and mouse">
            <a:extLst>
              <a:ext uri="{FF2B5EF4-FFF2-40B4-BE49-F238E27FC236}">
                <a16:creationId xmlns:a16="http://schemas.microsoft.com/office/drawing/2014/main" id="{7F77C21F-9B13-436B-DAE1-48C3E1263992}"/>
              </a:ext>
            </a:extLst>
          </p:cNvPr>
          <p:cNvPicPr>
            <a:picLocks noChangeAspect="1"/>
          </p:cNvPicPr>
          <p:nvPr/>
        </p:nvPicPr>
        <p:blipFill>
          <a:blip r:embed="rId2">
            <a:duotone>
              <a:prstClr val="black"/>
              <a:schemeClr val="tx2">
                <a:tint val="45000"/>
                <a:satMod val="400000"/>
              </a:schemeClr>
            </a:duotone>
            <a:alphaModFix amt="29000"/>
            <a:extLst>
              <a:ext uri="{BEBA8EAE-BF5A-486C-A8C5-ECC9F3942E4B}">
                <a14:imgProps xmlns:a14="http://schemas.microsoft.com/office/drawing/2010/main">
                  <a14:imgLayer r:embed="rId3">
                    <a14:imgEffect>
                      <a14:saturation sat="250000"/>
                    </a14:imgEffect>
                    <a14:imgEffect>
                      <a14:brightnessContrast bright="-44000" contrast="-38000"/>
                    </a14:imgEffect>
                  </a14:imgLayer>
                </a14:imgProps>
              </a:ext>
            </a:extLst>
          </a:blip>
          <a:srcRect t="5200" b="10530"/>
          <a:stretch/>
        </p:blipFill>
        <p:spPr>
          <a:xfrm>
            <a:off x="20" y="10"/>
            <a:ext cx="12191980" cy="6857990"/>
          </a:xfrm>
          <a:prstGeom prst="rect">
            <a:avLst/>
          </a:prstGeom>
        </p:spPr>
      </p:pic>
      <p:sp>
        <p:nvSpPr>
          <p:cNvPr id="2" name="TextBox 1">
            <a:extLst>
              <a:ext uri="{FF2B5EF4-FFF2-40B4-BE49-F238E27FC236}">
                <a16:creationId xmlns:a16="http://schemas.microsoft.com/office/drawing/2014/main" id="{46C701D3-AF94-7783-96D9-EB86B8A01D2F}"/>
              </a:ext>
            </a:extLst>
          </p:cNvPr>
          <p:cNvSpPr txBox="1"/>
          <p:nvPr/>
        </p:nvSpPr>
        <p:spPr>
          <a:xfrm>
            <a:off x="307966" y="439300"/>
            <a:ext cx="6349149"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solidFill>
                  <a:srgbClr val="90C226"/>
                </a:solidFill>
                <a:latin typeface="Calibri Light"/>
                <a:ea typeface="Calibri Light"/>
                <a:cs typeface="Calibri Light"/>
              </a:rPr>
              <a:t>Impact of Work Location on Mental Health</a:t>
            </a:r>
          </a:p>
        </p:txBody>
      </p:sp>
      <p:pic>
        <p:nvPicPr>
          <p:cNvPr id="3" name="Picture 2" descr="A screenshot of a computer&#10;&#10;Description automatically generated">
            <a:extLst>
              <a:ext uri="{FF2B5EF4-FFF2-40B4-BE49-F238E27FC236}">
                <a16:creationId xmlns:a16="http://schemas.microsoft.com/office/drawing/2014/main" id="{DC1D9774-294A-FAF8-0D82-1DFE2A94C715}"/>
              </a:ext>
            </a:extLst>
          </p:cNvPr>
          <p:cNvPicPr>
            <a:picLocks noChangeAspect="1"/>
          </p:cNvPicPr>
          <p:nvPr/>
        </p:nvPicPr>
        <p:blipFill>
          <a:blip r:embed="rId4"/>
          <a:stretch>
            <a:fillRect/>
          </a:stretch>
        </p:blipFill>
        <p:spPr>
          <a:xfrm>
            <a:off x="573004" y="1367598"/>
            <a:ext cx="5521491" cy="1522495"/>
          </a:xfrm>
          <a:prstGeom prst="rect">
            <a:avLst/>
          </a:prstGeom>
        </p:spPr>
      </p:pic>
      <p:pic>
        <p:nvPicPr>
          <p:cNvPr id="4" name="Picture 3" descr="A screenshot of a graph&#10;&#10;Description automatically generated">
            <a:extLst>
              <a:ext uri="{FF2B5EF4-FFF2-40B4-BE49-F238E27FC236}">
                <a16:creationId xmlns:a16="http://schemas.microsoft.com/office/drawing/2014/main" id="{96CDB97B-EC34-5108-53DE-152DA020058E}"/>
              </a:ext>
            </a:extLst>
          </p:cNvPr>
          <p:cNvPicPr>
            <a:picLocks noChangeAspect="1"/>
          </p:cNvPicPr>
          <p:nvPr/>
        </p:nvPicPr>
        <p:blipFill>
          <a:blip r:embed="rId5"/>
          <a:stretch>
            <a:fillRect/>
          </a:stretch>
        </p:blipFill>
        <p:spPr>
          <a:xfrm>
            <a:off x="627055" y="3426508"/>
            <a:ext cx="5404183" cy="2180723"/>
          </a:xfrm>
          <a:prstGeom prst="rect">
            <a:avLst/>
          </a:prstGeom>
        </p:spPr>
      </p:pic>
      <p:sp>
        <p:nvSpPr>
          <p:cNvPr id="5" name="TextBox 4">
            <a:extLst>
              <a:ext uri="{FF2B5EF4-FFF2-40B4-BE49-F238E27FC236}">
                <a16:creationId xmlns:a16="http://schemas.microsoft.com/office/drawing/2014/main" id="{3FCEDDE2-1D7A-4F28-3A22-2394C17BC40C}"/>
              </a:ext>
            </a:extLst>
          </p:cNvPr>
          <p:cNvSpPr txBox="1"/>
          <p:nvPr/>
        </p:nvSpPr>
        <p:spPr>
          <a:xfrm>
            <a:off x="6967282" y="1166595"/>
            <a:ext cx="4186989" cy="452431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latin typeface="Calibri Light"/>
                <a:ea typeface="Calibri Light"/>
                <a:cs typeface="Calibri Light"/>
              </a:rPr>
              <a:t>Then used Pandas to further analyze the dataset and determine the overall effect of the work location on each employees mental health. </a:t>
            </a:r>
          </a:p>
          <a:p>
            <a:endParaRPr lang="en-US">
              <a:latin typeface="Calibri Light"/>
              <a:ea typeface="Calibri Light"/>
              <a:cs typeface="Calibri Light"/>
            </a:endParaRPr>
          </a:p>
          <a:p>
            <a:r>
              <a:rPr lang="en-US" dirty="0">
                <a:latin typeface="Calibri Light"/>
                <a:ea typeface="Calibri Light"/>
                <a:cs typeface="Calibri Light"/>
              </a:rPr>
              <a:t>When looking at each option, there wasn't a significant difference between Hybrid, Onsite, or Remote. </a:t>
            </a:r>
          </a:p>
          <a:p>
            <a:endParaRPr lang="en-US">
              <a:latin typeface="Calibri Light"/>
              <a:ea typeface="Calibri Light"/>
              <a:cs typeface="Calibri Light"/>
            </a:endParaRPr>
          </a:p>
          <a:p>
            <a:r>
              <a:rPr lang="en-US" dirty="0">
                <a:latin typeface="Calibri Light"/>
                <a:ea typeface="Calibri Light"/>
                <a:cs typeface="Calibri Light"/>
              </a:rPr>
              <a:t>Overall, the total number of employees that reported unhealthy mental health conditions surpassed healthy. The work location didn't seem to have a significant effect on each total, but was still interesting to see the majority of employees report an unhealthy mental state. </a:t>
            </a:r>
          </a:p>
        </p:txBody>
      </p:sp>
    </p:spTree>
    <p:extLst>
      <p:ext uri="{BB962C8B-B14F-4D97-AF65-F5344CB8AC3E}">
        <p14:creationId xmlns:p14="http://schemas.microsoft.com/office/powerpoint/2010/main" val="6635134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Hands on keyboard and mouse">
            <a:extLst>
              <a:ext uri="{FF2B5EF4-FFF2-40B4-BE49-F238E27FC236}">
                <a16:creationId xmlns:a16="http://schemas.microsoft.com/office/drawing/2014/main" id="{DDC18C66-338E-4068-314B-21C9FFE14306}"/>
              </a:ext>
            </a:extLst>
          </p:cNvPr>
          <p:cNvPicPr>
            <a:picLocks noChangeAspect="1"/>
          </p:cNvPicPr>
          <p:nvPr/>
        </p:nvPicPr>
        <p:blipFill>
          <a:blip r:embed="rId2">
            <a:duotone>
              <a:prstClr val="black"/>
              <a:schemeClr val="tx2">
                <a:tint val="45000"/>
                <a:satMod val="400000"/>
              </a:schemeClr>
            </a:duotone>
            <a:alphaModFix amt="4000"/>
            <a:extLst>
              <a:ext uri="{BEBA8EAE-BF5A-486C-A8C5-ECC9F3942E4B}">
                <a14:imgProps xmlns:a14="http://schemas.microsoft.com/office/drawing/2010/main">
                  <a14:imgLayer r:embed="rId3">
                    <a14:imgEffect>
                      <a14:saturation sat="250000"/>
                    </a14:imgEffect>
                    <a14:imgEffect>
                      <a14:brightnessContrast bright="-44000" contrast="-38000"/>
                    </a14:imgEffect>
                  </a14:imgLayer>
                </a14:imgProps>
              </a:ext>
            </a:extLst>
          </a:blip>
          <a:srcRect t="5200" b="10530"/>
          <a:stretch/>
        </p:blipFill>
        <p:spPr>
          <a:xfrm>
            <a:off x="20" y="10"/>
            <a:ext cx="12191980" cy="6857990"/>
          </a:xfrm>
          <a:prstGeom prst="rect">
            <a:avLst/>
          </a:prstGeom>
        </p:spPr>
      </p:pic>
      <p:sp>
        <p:nvSpPr>
          <p:cNvPr id="2" name="TextBox 1">
            <a:extLst>
              <a:ext uri="{FF2B5EF4-FFF2-40B4-BE49-F238E27FC236}">
                <a16:creationId xmlns:a16="http://schemas.microsoft.com/office/drawing/2014/main" id="{CAEDFF5E-3964-F82E-7AAD-4E8A68E304E9}"/>
              </a:ext>
            </a:extLst>
          </p:cNvPr>
          <p:cNvSpPr txBox="1"/>
          <p:nvPr/>
        </p:nvSpPr>
        <p:spPr>
          <a:xfrm>
            <a:off x="440538" y="310691"/>
            <a:ext cx="6526585"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solidFill>
                  <a:srgbClr val="90C226"/>
                </a:solidFill>
                <a:latin typeface="Calibri Light"/>
                <a:ea typeface="Calibri Light"/>
                <a:cs typeface="Calibri Light"/>
              </a:rPr>
              <a:t>Impact of Hours Worked on Mental Health</a:t>
            </a:r>
          </a:p>
        </p:txBody>
      </p:sp>
      <p:pic>
        <p:nvPicPr>
          <p:cNvPr id="3" name="Picture 2" descr="A screenshot of a graph&#10;&#10;Description automatically generated">
            <a:extLst>
              <a:ext uri="{FF2B5EF4-FFF2-40B4-BE49-F238E27FC236}">
                <a16:creationId xmlns:a16="http://schemas.microsoft.com/office/drawing/2014/main" id="{5857E641-6308-A4D2-3DEB-DCF2D977D65D}"/>
              </a:ext>
            </a:extLst>
          </p:cNvPr>
          <p:cNvPicPr>
            <a:picLocks noChangeAspect="1"/>
          </p:cNvPicPr>
          <p:nvPr/>
        </p:nvPicPr>
        <p:blipFill>
          <a:blip r:embed="rId4"/>
          <a:stretch>
            <a:fillRect/>
          </a:stretch>
        </p:blipFill>
        <p:spPr>
          <a:xfrm>
            <a:off x="317835" y="1044241"/>
            <a:ext cx="6773778" cy="2543676"/>
          </a:xfrm>
          <a:prstGeom prst="rect">
            <a:avLst/>
          </a:prstGeom>
        </p:spPr>
      </p:pic>
      <p:pic>
        <p:nvPicPr>
          <p:cNvPr id="4" name="Picture 3" descr="A screenshot of a computer&#10;&#10;Description automatically generated">
            <a:extLst>
              <a:ext uri="{FF2B5EF4-FFF2-40B4-BE49-F238E27FC236}">
                <a16:creationId xmlns:a16="http://schemas.microsoft.com/office/drawing/2014/main" id="{645BD5D5-334F-B2D5-1535-29F84111F8B4}"/>
              </a:ext>
            </a:extLst>
          </p:cNvPr>
          <p:cNvPicPr>
            <a:picLocks noChangeAspect="1"/>
          </p:cNvPicPr>
          <p:nvPr/>
        </p:nvPicPr>
        <p:blipFill>
          <a:blip r:embed="rId5"/>
          <a:stretch>
            <a:fillRect/>
          </a:stretch>
        </p:blipFill>
        <p:spPr>
          <a:xfrm>
            <a:off x="642331" y="3924589"/>
            <a:ext cx="6121567" cy="1160546"/>
          </a:xfrm>
          <a:prstGeom prst="rect">
            <a:avLst/>
          </a:prstGeom>
        </p:spPr>
      </p:pic>
      <p:pic>
        <p:nvPicPr>
          <p:cNvPr id="5" name="Picture 4" descr="A screenshot of a phone&#10;&#10;Description automatically generated">
            <a:extLst>
              <a:ext uri="{FF2B5EF4-FFF2-40B4-BE49-F238E27FC236}">
                <a16:creationId xmlns:a16="http://schemas.microsoft.com/office/drawing/2014/main" id="{69EDC1F0-E119-147B-38D3-F673EDD0EB44}"/>
              </a:ext>
            </a:extLst>
          </p:cNvPr>
          <p:cNvPicPr>
            <a:picLocks noChangeAspect="1"/>
          </p:cNvPicPr>
          <p:nvPr/>
        </p:nvPicPr>
        <p:blipFill>
          <a:blip r:embed="rId6"/>
          <a:stretch>
            <a:fillRect/>
          </a:stretch>
        </p:blipFill>
        <p:spPr>
          <a:xfrm>
            <a:off x="1663478" y="5289870"/>
            <a:ext cx="4084721" cy="1042736"/>
          </a:xfrm>
          <a:prstGeom prst="rect">
            <a:avLst/>
          </a:prstGeom>
        </p:spPr>
      </p:pic>
      <p:sp>
        <p:nvSpPr>
          <p:cNvPr id="6" name="TextBox 5">
            <a:extLst>
              <a:ext uri="{FF2B5EF4-FFF2-40B4-BE49-F238E27FC236}">
                <a16:creationId xmlns:a16="http://schemas.microsoft.com/office/drawing/2014/main" id="{C16ABB02-40F5-E0E6-7C92-216061404740}"/>
              </a:ext>
            </a:extLst>
          </p:cNvPr>
          <p:cNvSpPr txBox="1"/>
          <p:nvPr/>
        </p:nvSpPr>
        <p:spPr>
          <a:xfrm>
            <a:off x="7170984" y="748419"/>
            <a:ext cx="4788567" cy="535531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latin typeface="Calibri Light"/>
                <a:ea typeface="Calibri Light"/>
                <a:cs typeface="Calibri Light"/>
              </a:rPr>
              <a:t>Initially, I reviewed the mental health condition reported by each employee based on their overall hours worked. I grouped the hours worked into bins, and reviewed totals of each specific mental health condition within each bin. There wasn't a specific hourly range that seemed to surpass another by a significant amount, so I regrouped the hours into "overtime" (40+), and "standard".</a:t>
            </a:r>
          </a:p>
          <a:p>
            <a:endParaRPr lang="en-US">
              <a:latin typeface="Calibri Light"/>
              <a:ea typeface="Calibri Light"/>
              <a:cs typeface="Calibri Light"/>
            </a:endParaRPr>
          </a:p>
          <a:p>
            <a:r>
              <a:rPr lang="en-US" dirty="0">
                <a:latin typeface="Calibri Light"/>
                <a:ea typeface="Calibri Light"/>
                <a:cs typeface="Calibri Light"/>
              </a:rPr>
              <a:t>Within the two groups, it was interesting to see that employees working standard hours surpassed overtime employees that reported Anxiety. Still, the two groups didn't seem to have a large difference.</a:t>
            </a:r>
          </a:p>
          <a:p>
            <a:endParaRPr lang="en-US">
              <a:latin typeface="Calibri Light"/>
              <a:ea typeface="Calibri Light"/>
              <a:cs typeface="Calibri Light"/>
            </a:endParaRPr>
          </a:p>
          <a:p>
            <a:r>
              <a:rPr lang="en-US" dirty="0">
                <a:latin typeface="Calibri Light"/>
                <a:ea typeface="Calibri Light"/>
                <a:cs typeface="Calibri Light"/>
              </a:rPr>
              <a:t>I regrouped Anxiety, Burnout, and Depression as "Unhealthy" and standard employees did surpass overtime employees that reported unhealthy conditions. </a:t>
            </a:r>
          </a:p>
        </p:txBody>
      </p:sp>
    </p:spTree>
    <p:extLst>
      <p:ext uri="{BB962C8B-B14F-4D97-AF65-F5344CB8AC3E}">
        <p14:creationId xmlns:p14="http://schemas.microsoft.com/office/powerpoint/2010/main" val="9646195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descr="Hands on keyboard and mouse">
            <a:extLst>
              <a:ext uri="{FF2B5EF4-FFF2-40B4-BE49-F238E27FC236}">
                <a16:creationId xmlns:a16="http://schemas.microsoft.com/office/drawing/2014/main" id="{14C55EAC-568A-7F26-3793-AFB20F38F5F6}"/>
              </a:ext>
            </a:extLst>
          </p:cNvPr>
          <p:cNvPicPr>
            <a:picLocks noChangeAspect="1"/>
          </p:cNvPicPr>
          <p:nvPr/>
        </p:nvPicPr>
        <p:blipFill>
          <a:blip r:embed="rId2">
            <a:duotone>
              <a:prstClr val="black"/>
              <a:schemeClr val="tx2">
                <a:tint val="45000"/>
                <a:satMod val="400000"/>
              </a:schemeClr>
            </a:duotone>
            <a:alphaModFix amt="29000"/>
            <a:extLst>
              <a:ext uri="{BEBA8EAE-BF5A-486C-A8C5-ECC9F3942E4B}">
                <a14:imgProps xmlns:a14="http://schemas.microsoft.com/office/drawing/2010/main">
                  <a14:imgLayer r:embed="rId3">
                    <a14:imgEffect>
                      <a14:saturation sat="250000"/>
                    </a14:imgEffect>
                    <a14:imgEffect>
                      <a14:brightnessContrast bright="-44000" contrast="-38000"/>
                    </a14:imgEffect>
                  </a14:imgLayer>
                </a14:imgProps>
              </a:ext>
            </a:extLst>
          </a:blip>
          <a:srcRect t="5200" b="10530"/>
          <a:stretch/>
        </p:blipFill>
        <p:spPr>
          <a:xfrm>
            <a:off x="20" y="10"/>
            <a:ext cx="12191980" cy="6857990"/>
          </a:xfrm>
          <a:prstGeom prst="rect">
            <a:avLst/>
          </a:prstGeom>
        </p:spPr>
      </p:pic>
      <p:pic>
        <p:nvPicPr>
          <p:cNvPr id="2" name="Picture 1" descr="A screenshot of a graph&#10;&#10;Description automatically generated">
            <a:extLst>
              <a:ext uri="{FF2B5EF4-FFF2-40B4-BE49-F238E27FC236}">
                <a16:creationId xmlns:a16="http://schemas.microsoft.com/office/drawing/2014/main" id="{78F0B551-C9E3-E764-84B6-E51AF1F218E7}"/>
              </a:ext>
            </a:extLst>
          </p:cNvPr>
          <p:cNvPicPr>
            <a:picLocks noChangeAspect="1"/>
          </p:cNvPicPr>
          <p:nvPr/>
        </p:nvPicPr>
        <p:blipFill>
          <a:blip r:embed="rId4"/>
          <a:stretch>
            <a:fillRect/>
          </a:stretch>
        </p:blipFill>
        <p:spPr>
          <a:xfrm>
            <a:off x="342076" y="4378325"/>
            <a:ext cx="5148439" cy="2080684"/>
          </a:xfrm>
          <a:prstGeom prst="rect">
            <a:avLst/>
          </a:prstGeom>
        </p:spPr>
      </p:pic>
      <p:pic>
        <p:nvPicPr>
          <p:cNvPr id="4" name="Picture 3" descr="A screenshot of a number&#10;&#10;Description automatically generated">
            <a:extLst>
              <a:ext uri="{FF2B5EF4-FFF2-40B4-BE49-F238E27FC236}">
                <a16:creationId xmlns:a16="http://schemas.microsoft.com/office/drawing/2014/main" id="{70573F69-64A7-8517-5F80-2D358CDE8A67}"/>
              </a:ext>
            </a:extLst>
          </p:cNvPr>
          <p:cNvPicPr>
            <a:picLocks noChangeAspect="1"/>
          </p:cNvPicPr>
          <p:nvPr/>
        </p:nvPicPr>
        <p:blipFill>
          <a:blip r:embed="rId5"/>
          <a:stretch>
            <a:fillRect/>
          </a:stretch>
        </p:blipFill>
        <p:spPr>
          <a:xfrm>
            <a:off x="344429" y="1511417"/>
            <a:ext cx="5162550" cy="2095500"/>
          </a:xfrm>
          <a:prstGeom prst="rect">
            <a:avLst/>
          </a:prstGeom>
        </p:spPr>
      </p:pic>
      <p:sp>
        <p:nvSpPr>
          <p:cNvPr id="6" name="TextBox 5">
            <a:extLst>
              <a:ext uri="{FF2B5EF4-FFF2-40B4-BE49-F238E27FC236}">
                <a16:creationId xmlns:a16="http://schemas.microsoft.com/office/drawing/2014/main" id="{F2FC11A8-8448-AF07-740D-3D99CDB10D4F}"/>
              </a:ext>
            </a:extLst>
          </p:cNvPr>
          <p:cNvSpPr txBox="1"/>
          <p:nvPr/>
        </p:nvSpPr>
        <p:spPr>
          <a:xfrm>
            <a:off x="1591733" y="218252"/>
            <a:ext cx="7804384"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dirty="0">
                <a:solidFill>
                  <a:schemeClr val="accent1"/>
                </a:solidFill>
                <a:latin typeface="Calibri Light"/>
                <a:ea typeface="Calibri Light"/>
                <a:cs typeface="Calibri Light"/>
              </a:rPr>
              <a:t>Mental-Health and Stress Outcome By Gender</a:t>
            </a:r>
            <a:endParaRPr lang="en-US">
              <a:solidFill>
                <a:schemeClr val="accent1"/>
              </a:solidFill>
            </a:endParaRPr>
          </a:p>
        </p:txBody>
      </p:sp>
      <p:sp>
        <p:nvSpPr>
          <p:cNvPr id="7" name="TextBox 6">
            <a:extLst>
              <a:ext uri="{FF2B5EF4-FFF2-40B4-BE49-F238E27FC236}">
                <a16:creationId xmlns:a16="http://schemas.microsoft.com/office/drawing/2014/main" id="{19301A15-F04C-FB44-C770-8C9883BB2003}"/>
              </a:ext>
            </a:extLst>
          </p:cNvPr>
          <p:cNvSpPr txBox="1"/>
          <p:nvPr/>
        </p:nvSpPr>
        <p:spPr>
          <a:xfrm>
            <a:off x="1074326" y="904993"/>
            <a:ext cx="3693347"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dirty="0">
                <a:latin typeface="Calibri Light"/>
                <a:ea typeface="Calibri Light"/>
                <a:cs typeface="Calibri Light"/>
              </a:rPr>
              <a:t>Mental-Health Impact</a:t>
            </a:r>
            <a:endParaRPr lang="en-US">
              <a:latin typeface="Calibri Light"/>
              <a:ea typeface="Calibri Light"/>
              <a:cs typeface="Calibri Light"/>
            </a:endParaRPr>
          </a:p>
        </p:txBody>
      </p:sp>
      <p:sp>
        <p:nvSpPr>
          <p:cNvPr id="8" name="TextBox 7">
            <a:extLst>
              <a:ext uri="{FF2B5EF4-FFF2-40B4-BE49-F238E27FC236}">
                <a16:creationId xmlns:a16="http://schemas.microsoft.com/office/drawing/2014/main" id="{70D5A97D-424D-920F-6E70-F49F4BCF95FD}"/>
              </a:ext>
            </a:extLst>
          </p:cNvPr>
          <p:cNvSpPr txBox="1"/>
          <p:nvPr/>
        </p:nvSpPr>
        <p:spPr>
          <a:xfrm>
            <a:off x="1074326" y="3849511"/>
            <a:ext cx="3693347"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dirty="0">
                <a:latin typeface="Calibri Light"/>
                <a:ea typeface="Calibri Light"/>
                <a:cs typeface="Calibri Light"/>
              </a:rPr>
              <a:t>Stress Impact</a:t>
            </a:r>
            <a:endParaRPr lang="en-US">
              <a:latin typeface="Calibri Light"/>
              <a:ea typeface="Calibri Light"/>
              <a:cs typeface="Calibri Light"/>
            </a:endParaRPr>
          </a:p>
        </p:txBody>
      </p:sp>
      <p:sp>
        <p:nvSpPr>
          <p:cNvPr id="10" name="TextBox 9">
            <a:extLst>
              <a:ext uri="{FF2B5EF4-FFF2-40B4-BE49-F238E27FC236}">
                <a16:creationId xmlns:a16="http://schemas.microsoft.com/office/drawing/2014/main" id="{D62B9F74-C80E-84DD-A805-3DD9692418A7}"/>
              </a:ext>
            </a:extLst>
          </p:cNvPr>
          <p:cNvSpPr txBox="1"/>
          <p:nvPr/>
        </p:nvSpPr>
        <p:spPr>
          <a:xfrm>
            <a:off x="5749807" y="1507067"/>
            <a:ext cx="5800607" cy="495520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latin typeface="Calibri Light"/>
                <a:ea typeface="Calibri Light"/>
                <a:cs typeface="Calibri Light"/>
              </a:rPr>
              <a:t>Mental health and stress levels can vary significantly by gender.</a:t>
            </a:r>
          </a:p>
          <a:p>
            <a:r>
              <a:rPr lang="en-US" dirty="0">
                <a:latin typeface="Calibri Light"/>
                <a:ea typeface="Calibri Light"/>
                <a:cs typeface="Calibri Light"/>
              </a:rPr>
              <a:t>This dataset dives into how working remotely affects stress levels, work-life balance, and  individual’s mental health conditions.</a:t>
            </a:r>
          </a:p>
          <a:p>
            <a:endParaRPr lang="en-US" dirty="0">
              <a:latin typeface="Calibri Light"/>
              <a:ea typeface="Calibri Light"/>
              <a:cs typeface="Calibri Light"/>
            </a:endParaRPr>
          </a:p>
          <a:p>
            <a:r>
              <a:rPr lang="en-US" dirty="0">
                <a:latin typeface="Calibri Light"/>
                <a:ea typeface="Calibri Light"/>
                <a:cs typeface="Calibri Light"/>
              </a:rPr>
              <a:t>It's interesting to consider the different ways stress and mental health manifest in different genders. Research shows that male may experience higher rates of certain mental health conditions, like depression and anxiety, despite they handle stress better. </a:t>
            </a:r>
          </a:p>
          <a:p>
            <a:endParaRPr lang="en-US" dirty="0">
              <a:latin typeface="Calibri Light"/>
              <a:ea typeface="Calibri Light"/>
              <a:cs typeface="Calibri Light"/>
            </a:endParaRPr>
          </a:p>
          <a:p>
            <a:r>
              <a:rPr lang="en-US" dirty="0">
                <a:latin typeface="Calibri Light"/>
                <a:ea typeface="Calibri Light"/>
                <a:cs typeface="Calibri Light"/>
              </a:rPr>
              <a:t>On the other hand Females are  reported with higher stress level however experience lower rates of certain mental health conditions than males.</a:t>
            </a:r>
          </a:p>
          <a:p>
            <a:endParaRPr lang="en-US" dirty="0">
              <a:latin typeface="Calibri Light"/>
              <a:ea typeface="Calibri Light"/>
              <a:cs typeface="Calibri Light"/>
            </a:endParaRPr>
          </a:p>
          <a:p>
            <a:pPr algn="ctr"/>
            <a:endParaRPr lang="en-US" sz="2800" dirty="0">
              <a:latin typeface="Calibri Light"/>
              <a:ea typeface="Calibri Light"/>
              <a:cs typeface="Calibri Light"/>
            </a:endParaRPr>
          </a:p>
        </p:txBody>
      </p:sp>
    </p:spTree>
    <p:extLst>
      <p:ext uri="{BB962C8B-B14F-4D97-AF65-F5344CB8AC3E}">
        <p14:creationId xmlns:p14="http://schemas.microsoft.com/office/powerpoint/2010/main" val="29501014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 name="Picture 61" descr="Hands on keyboard and mouse">
            <a:extLst>
              <a:ext uri="{FF2B5EF4-FFF2-40B4-BE49-F238E27FC236}">
                <a16:creationId xmlns:a16="http://schemas.microsoft.com/office/drawing/2014/main" id="{D1D1E7B6-8E3F-8639-5FB9-3016EB02870D}"/>
              </a:ext>
            </a:extLst>
          </p:cNvPr>
          <p:cNvPicPr>
            <a:picLocks noChangeAspect="1"/>
          </p:cNvPicPr>
          <p:nvPr/>
        </p:nvPicPr>
        <p:blipFill>
          <a:blip r:embed="rId2">
            <a:duotone>
              <a:prstClr val="black"/>
              <a:schemeClr val="tx2">
                <a:tint val="45000"/>
                <a:satMod val="400000"/>
              </a:schemeClr>
            </a:duotone>
            <a:alphaModFix amt="29000"/>
            <a:extLst>
              <a:ext uri="{BEBA8EAE-BF5A-486C-A8C5-ECC9F3942E4B}">
                <a14:imgProps xmlns:a14="http://schemas.microsoft.com/office/drawing/2010/main">
                  <a14:imgLayer r:embed="rId3">
                    <a14:imgEffect>
                      <a14:saturation sat="250000"/>
                    </a14:imgEffect>
                    <a14:imgEffect>
                      <a14:brightnessContrast bright="-44000" contrast="-38000"/>
                    </a14:imgEffect>
                  </a14:imgLayer>
                </a14:imgProps>
              </a:ext>
            </a:extLst>
          </a:blip>
          <a:srcRect t="5200" b="10530"/>
          <a:stretch/>
        </p:blipFill>
        <p:spPr>
          <a:xfrm>
            <a:off x="20" y="10"/>
            <a:ext cx="12191980" cy="6857990"/>
          </a:xfrm>
          <a:prstGeom prst="rect">
            <a:avLst/>
          </a:prstGeom>
        </p:spPr>
      </p:pic>
      <p:sp>
        <p:nvSpPr>
          <p:cNvPr id="2" name="Title 1">
            <a:extLst>
              <a:ext uri="{FF2B5EF4-FFF2-40B4-BE49-F238E27FC236}">
                <a16:creationId xmlns:a16="http://schemas.microsoft.com/office/drawing/2014/main" id="{3F29A545-49F7-A1D6-BF57-6F1D2F751E07}"/>
              </a:ext>
            </a:extLst>
          </p:cNvPr>
          <p:cNvSpPr>
            <a:spLocks noGrp="1"/>
          </p:cNvSpPr>
          <p:nvPr>
            <p:ph type="title"/>
          </p:nvPr>
        </p:nvSpPr>
        <p:spPr>
          <a:xfrm>
            <a:off x="1114468" y="1201789"/>
            <a:ext cx="8577853" cy="5022184"/>
          </a:xfrm>
        </p:spPr>
        <p:txBody>
          <a:bodyPr vert="horz" lIns="91440" tIns="45720" rIns="91440" bIns="45720" rtlCol="0" anchor="t">
            <a:noAutofit/>
          </a:bodyPr>
          <a:lstStyle/>
          <a:p>
            <a:br>
              <a:rPr lang="en-US" sz="2000" dirty="0"/>
            </a:br>
            <a:br>
              <a:rPr lang="en-US" sz="2000" dirty="0"/>
            </a:br>
            <a:r>
              <a:rPr lang="en-US" sz="2000" dirty="0">
                <a:solidFill>
                  <a:schemeClr val="tx1"/>
                </a:solidFill>
                <a:latin typeface="Calibri Light"/>
                <a:ea typeface="Calibri Light"/>
                <a:cs typeface="Calibri Light"/>
              </a:rPr>
              <a:t>Certain roles may be more conducive to remote work than others.</a:t>
            </a:r>
            <a:endParaRPr lang="en-US" sz="2000">
              <a:solidFill>
                <a:schemeClr val="tx1"/>
              </a:solidFill>
              <a:latin typeface="Calibri Light"/>
              <a:ea typeface="Calibri Light"/>
              <a:cs typeface="Calibri Light"/>
            </a:endParaRPr>
          </a:p>
          <a:p>
            <a:r>
              <a:rPr lang="en-US" sz="2000" dirty="0">
                <a:solidFill>
                  <a:schemeClr val="tx1"/>
                </a:solidFill>
                <a:latin typeface="Calibri Light"/>
                <a:ea typeface="Calibri Light"/>
                <a:cs typeface="Calibri Light"/>
              </a:rPr>
              <a:t>For example, IT and HR roles may adapt better to remote work compared to roles that requires hands-on collaboration.</a:t>
            </a:r>
            <a:br>
              <a:rPr lang="en-US" sz="2000" dirty="0">
                <a:solidFill>
                  <a:schemeClr val="tx1"/>
                </a:solidFill>
                <a:latin typeface="Calibri Light"/>
                <a:ea typeface="Calibri Light"/>
                <a:cs typeface="Calibri Light"/>
              </a:rPr>
            </a:br>
            <a:endParaRPr lang="en-US" sz="2000" dirty="0">
              <a:solidFill>
                <a:schemeClr val="tx1"/>
              </a:solidFill>
              <a:latin typeface="Calibri Light"/>
              <a:ea typeface="Calibri Light"/>
              <a:cs typeface="Calibri Light"/>
            </a:endParaRPr>
          </a:p>
          <a:p>
            <a:r>
              <a:rPr lang="en-US" sz="2000" dirty="0">
                <a:solidFill>
                  <a:schemeClr val="tx1"/>
                </a:solidFill>
                <a:latin typeface="Calibri Light"/>
                <a:ea typeface="Calibri Light"/>
                <a:cs typeface="Calibri Light"/>
              </a:rPr>
              <a:t>Longer hours leads to increased stress levels.</a:t>
            </a:r>
          </a:p>
          <a:p>
            <a:r>
              <a:rPr lang="en-US" sz="2000" dirty="0">
                <a:solidFill>
                  <a:schemeClr val="tx1"/>
                </a:solidFill>
                <a:latin typeface="Calibri Light"/>
                <a:ea typeface="Calibri Light"/>
                <a:cs typeface="Calibri Light"/>
              </a:rPr>
              <a:t>Remote workers may experience feelings of isolation due to lack of in-person interaction. This could be particularly relevant for younger employees or those in industries that rely on teamwork.</a:t>
            </a:r>
            <a:br>
              <a:rPr lang="en-US" sz="2000" dirty="0">
                <a:solidFill>
                  <a:schemeClr val="tx1"/>
                </a:solidFill>
                <a:latin typeface="Calibri Light"/>
                <a:ea typeface="Calibri Light"/>
                <a:cs typeface="Calibri Light"/>
              </a:rPr>
            </a:br>
            <a:endParaRPr lang="en-US" sz="2000" dirty="0">
              <a:solidFill>
                <a:schemeClr val="tx1"/>
              </a:solidFill>
              <a:latin typeface="Calibri Light"/>
              <a:ea typeface="Calibri Light"/>
              <a:cs typeface="Calibri Light"/>
            </a:endParaRPr>
          </a:p>
          <a:p>
            <a:r>
              <a:rPr lang="en-US" sz="2000" dirty="0">
                <a:solidFill>
                  <a:schemeClr val="tx1"/>
                </a:solidFill>
                <a:latin typeface="Calibri Light"/>
                <a:ea typeface="Calibri Light"/>
                <a:cs typeface="Calibri Light"/>
              </a:rPr>
              <a:t>Older employees may far better in remote settings due to established coping strategies.</a:t>
            </a:r>
          </a:p>
          <a:p>
            <a:r>
              <a:rPr lang="en-US" sz="2000" dirty="0">
                <a:solidFill>
                  <a:schemeClr val="tx1"/>
                </a:solidFill>
                <a:latin typeface="Calibri Light"/>
                <a:ea typeface="Calibri Light"/>
                <a:cs typeface="Calibri Light"/>
              </a:rPr>
              <a:t>By demographic data like age, gender, certain groups are more affected by remote work.</a:t>
            </a:r>
          </a:p>
          <a:p>
            <a:pPr>
              <a:spcBef>
                <a:spcPts val="0"/>
              </a:spcBef>
              <a:spcAft>
                <a:spcPts val="1200"/>
              </a:spcAft>
            </a:pPr>
            <a:br>
              <a:rPr lang="en-US" sz="2000" dirty="0"/>
            </a:br>
            <a:br>
              <a:rPr lang="en-US" sz="2400" dirty="0">
                <a:latin typeface="Calibri Light"/>
              </a:rPr>
            </a:br>
            <a:endParaRPr lang="en-US" sz="2000"/>
          </a:p>
        </p:txBody>
      </p:sp>
      <p:sp>
        <p:nvSpPr>
          <p:cNvPr id="3" name="TextBox 2">
            <a:extLst>
              <a:ext uri="{FF2B5EF4-FFF2-40B4-BE49-F238E27FC236}">
                <a16:creationId xmlns:a16="http://schemas.microsoft.com/office/drawing/2014/main" id="{8A2DA217-D0A4-BDFD-59A1-85BF44BDB7A0}"/>
              </a:ext>
            </a:extLst>
          </p:cNvPr>
          <p:cNvSpPr txBox="1"/>
          <p:nvPr/>
        </p:nvSpPr>
        <p:spPr>
          <a:xfrm>
            <a:off x="4600833" y="553994"/>
            <a:ext cx="2990335"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dirty="0">
                <a:solidFill>
                  <a:srgbClr val="90C226"/>
                </a:solidFill>
                <a:latin typeface="Calibri Light"/>
              </a:rPr>
              <a:t>Interpretation</a:t>
            </a:r>
            <a:r>
              <a:rPr lang="en-US" sz="3600" dirty="0">
                <a:latin typeface="Calibri Light"/>
                <a:ea typeface="Calibri Light"/>
                <a:cs typeface="Calibri Light"/>
              </a:rPr>
              <a:t>​</a:t>
            </a:r>
            <a:endParaRPr lang="en-US" sz="3600"/>
          </a:p>
        </p:txBody>
      </p:sp>
    </p:spTree>
    <p:extLst>
      <p:ext uri="{BB962C8B-B14F-4D97-AF65-F5344CB8AC3E}">
        <p14:creationId xmlns:p14="http://schemas.microsoft.com/office/powerpoint/2010/main" val="42245669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Hands on keyboard and mouse">
            <a:extLst>
              <a:ext uri="{FF2B5EF4-FFF2-40B4-BE49-F238E27FC236}">
                <a16:creationId xmlns:a16="http://schemas.microsoft.com/office/drawing/2014/main" id="{F9750202-7290-ED2D-BB26-E851BF261747}"/>
              </a:ext>
            </a:extLst>
          </p:cNvPr>
          <p:cNvPicPr>
            <a:picLocks noChangeAspect="1"/>
          </p:cNvPicPr>
          <p:nvPr/>
        </p:nvPicPr>
        <p:blipFill>
          <a:blip r:embed="rId2">
            <a:duotone>
              <a:prstClr val="black"/>
              <a:schemeClr val="tx2">
                <a:tint val="45000"/>
                <a:satMod val="400000"/>
              </a:schemeClr>
            </a:duotone>
            <a:alphaModFix amt="29000"/>
            <a:extLst>
              <a:ext uri="{BEBA8EAE-BF5A-486C-A8C5-ECC9F3942E4B}">
                <a14:imgProps xmlns:a14="http://schemas.microsoft.com/office/drawing/2010/main">
                  <a14:imgLayer r:embed="rId3">
                    <a14:imgEffect>
                      <a14:saturation sat="250000"/>
                    </a14:imgEffect>
                    <a14:imgEffect>
                      <a14:brightnessContrast bright="-44000" contrast="-38000"/>
                    </a14:imgEffect>
                  </a14:imgLayer>
                </a14:imgProps>
              </a:ext>
            </a:extLst>
          </a:blip>
          <a:srcRect t="5200" b="10530"/>
          <a:stretch/>
        </p:blipFill>
        <p:spPr>
          <a:xfrm>
            <a:off x="20" y="10"/>
            <a:ext cx="12191980" cy="6857990"/>
          </a:xfrm>
          <a:prstGeom prst="rect">
            <a:avLst/>
          </a:prstGeom>
        </p:spPr>
      </p:pic>
      <p:sp>
        <p:nvSpPr>
          <p:cNvPr id="2" name="TextBox 1">
            <a:extLst>
              <a:ext uri="{FF2B5EF4-FFF2-40B4-BE49-F238E27FC236}">
                <a16:creationId xmlns:a16="http://schemas.microsoft.com/office/drawing/2014/main" id="{DC362675-2676-9517-D6BF-679C8FD398DC}"/>
              </a:ext>
            </a:extLst>
          </p:cNvPr>
          <p:cNvSpPr txBox="1"/>
          <p:nvPr/>
        </p:nvSpPr>
        <p:spPr>
          <a:xfrm>
            <a:off x="1305504" y="1438591"/>
            <a:ext cx="9581963" cy="34778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2000" dirty="0"/>
          </a:p>
          <a:p>
            <a:r>
              <a:rPr lang="en-US" sz="2000" dirty="0">
                <a:latin typeface="Calibri Light"/>
                <a:ea typeface="Calibri Light"/>
                <a:cs typeface="Calibri Light"/>
              </a:rPr>
              <a:t>These insights suggest that organizations should pay special attention to mental health of remote workers.</a:t>
            </a:r>
          </a:p>
          <a:p>
            <a:endParaRPr lang="en-US" sz="2000" dirty="0">
              <a:latin typeface="Calibri Light"/>
              <a:ea typeface="Calibri Light"/>
              <a:cs typeface="Calibri Light"/>
            </a:endParaRPr>
          </a:p>
          <a:p>
            <a:r>
              <a:rPr lang="en-US" sz="2000" dirty="0">
                <a:latin typeface="Calibri Light"/>
                <a:ea typeface="Calibri Light"/>
                <a:cs typeface="Calibri Light"/>
              </a:rPr>
              <a:t>Providing resources such as mental health support, opportunity for social interaction could help the negative impacts of remote work on mental health.</a:t>
            </a:r>
          </a:p>
          <a:p>
            <a:r>
              <a:rPr lang="en-US" sz="2000" dirty="0">
                <a:latin typeface="Calibri Light"/>
                <a:ea typeface="Calibri Light"/>
                <a:cs typeface="Calibri Light"/>
              </a:rPr>
              <a:t>Implement programs to reduce social isolation among remote employees.</a:t>
            </a:r>
          </a:p>
          <a:p>
            <a:endParaRPr lang="en-US" sz="2000" dirty="0">
              <a:latin typeface="Calibri Light"/>
              <a:ea typeface="Calibri Light"/>
              <a:cs typeface="Calibri Light"/>
            </a:endParaRPr>
          </a:p>
          <a:p>
            <a:r>
              <a:rPr lang="en-US" sz="2000" dirty="0">
                <a:latin typeface="Calibri Light"/>
                <a:ea typeface="Calibri Light"/>
                <a:cs typeface="Calibri Light"/>
              </a:rPr>
              <a:t>Encourage physical activity and work-life balance to improve overall  mental health.</a:t>
            </a:r>
          </a:p>
          <a:p>
            <a:r>
              <a:rPr lang="en-US" sz="2000" dirty="0">
                <a:latin typeface="Calibri Light"/>
                <a:ea typeface="Calibri Light"/>
                <a:cs typeface="Calibri Light"/>
              </a:rPr>
              <a:t>Organizations should consider implementing strategies to support the mental well-being of their remote employees.</a:t>
            </a:r>
          </a:p>
        </p:txBody>
      </p:sp>
      <p:sp>
        <p:nvSpPr>
          <p:cNvPr id="3" name="TextBox 2">
            <a:extLst>
              <a:ext uri="{FF2B5EF4-FFF2-40B4-BE49-F238E27FC236}">
                <a16:creationId xmlns:a16="http://schemas.microsoft.com/office/drawing/2014/main" id="{1F2FD548-A43A-A5AE-9EAA-15618B171898}"/>
              </a:ext>
            </a:extLst>
          </p:cNvPr>
          <p:cNvSpPr txBox="1"/>
          <p:nvPr/>
        </p:nvSpPr>
        <p:spPr>
          <a:xfrm>
            <a:off x="4724400" y="852616"/>
            <a:ext cx="274320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a:solidFill>
                  <a:srgbClr val="90C226"/>
                </a:solidFill>
                <a:latin typeface="Calibri Light"/>
              </a:rPr>
              <a:t>Implications</a:t>
            </a:r>
            <a:r>
              <a:rPr lang="en-US" sz="3200">
                <a:latin typeface="Calibri Light"/>
                <a:ea typeface="Calibri Light"/>
                <a:cs typeface="Calibri Light"/>
              </a:rPr>
              <a:t>​</a:t>
            </a:r>
            <a:endParaRPr lang="en-US"/>
          </a:p>
        </p:txBody>
      </p:sp>
    </p:spTree>
    <p:extLst>
      <p:ext uri="{BB962C8B-B14F-4D97-AF65-F5344CB8AC3E}">
        <p14:creationId xmlns:p14="http://schemas.microsoft.com/office/powerpoint/2010/main" val="38510519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625" name="Group 624">
            <a:extLst>
              <a:ext uri="{FF2B5EF4-FFF2-40B4-BE49-F238E27FC236}">
                <a16:creationId xmlns:a16="http://schemas.microsoft.com/office/drawing/2014/main" id="{6A761A44-A936-4382-8A16-7ED6A2903DD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592" name="Straight Connector 591">
              <a:extLst>
                <a:ext uri="{FF2B5EF4-FFF2-40B4-BE49-F238E27FC236}">
                  <a16:creationId xmlns:a16="http://schemas.microsoft.com/office/drawing/2014/main" id="{5459EE73-661E-48AA-A374-BF2B850F581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593" name="Straight Connector 592">
              <a:extLst>
                <a:ext uri="{FF2B5EF4-FFF2-40B4-BE49-F238E27FC236}">
                  <a16:creationId xmlns:a16="http://schemas.microsoft.com/office/drawing/2014/main" id="{D653EA91-5E43-427F-B0AB-1B8A496BC63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594" name="Rectangle 23">
              <a:extLst>
                <a:ext uri="{FF2B5EF4-FFF2-40B4-BE49-F238E27FC236}">
                  <a16:creationId xmlns:a16="http://schemas.microsoft.com/office/drawing/2014/main" id="{57571081-E136-40F9-B123-3A16F53BEB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595" name="Rectangle 25">
              <a:extLst>
                <a:ext uri="{FF2B5EF4-FFF2-40B4-BE49-F238E27FC236}">
                  <a16:creationId xmlns:a16="http://schemas.microsoft.com/office/drawing/2014/main" id="{73197C11-EFC2-4F71-BEFF-B7EE3EEFFB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596" name="Isosceles Triangle 595">
              <a:extLst>
                <a:ext uri="{FF2B5EF4-FFF2-40B4-BE49-F238E27FC236}">
                  <a16:creationId xmlns:a16="http://schemas.microsoft.com/office/drawing/2014/main" id="{074C7561-7217-4DBC-8C63-2BB8560D62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597" name="Rectangle 27">
              <a:extLst>
                <a:ext uri="{FF2B5EF4-FFF2-40B4-BE49-F238E27FC236}">
                  <a16:creationId xmlns:a16="http://schemas.microsoft.com/office/drawing/2014/main" id="{6EB4E4EC-EA7F-4A46-9AF5-7E3E4E543B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598" name="Rectangle 28">
              <a:extLst>
                <a:ext uri="{FF2B5EF4-FFF2-40B4-BE49-F238E27FC236}">
                  <a16:creationId xmlns:a16="http://schemas.microsoft.com/office/drawing/2014/main" id="{9048D13B-C50D-4EF9-AB6D-86713B7D43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599" name="Rectangle 29">
              <a:extLst>
                <a:ext uri="{FF2B5EF4-FFF2-40B4-BE49-F238E27FC236}">
                  <a16:creationId xmlns:a16="http://schemas.microsoft.com/office/drawing/2014/main" id="{8213FFC7-C869-40A9-8DBD-B311B342E7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600" name="Isosceles Triangle 599">
              <a:extLst>
                <a:ext uri="{FF2B5EF4-FFF2-40B4-BE49-F238E27FC236}">
                  <a16:creationId xmlns:a16="http://schemas.microsoft.com/office/drawing/2014/main" id="{A029FB91-93F5-4D40-9014-8D5108951E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601" name="Isosceles Triangle 600">
              <a:extLst>
                <a:ext uri="{FF2B5EF4-FFF2-40B4-BE49-F238E27FC236}">
                  <a16:creationId xmlns:a16="http://schemas.microsoft.com/office/drawing/2014/main" id="{F6022FD2-DE49-41E6-B3BF-B113018CA2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pSp>
      <p:pic>
        <p:nvPicPr>
          <p:cNvPr id="521" name="Picture 520" descr="Hands on keyboard and mouse">
            <a:extLst>
              <a:ext uri="{FF2B5EF4-FFF2-40B4-BE49-F238E27FC236}">
                <a16:creationId xmlns:a16="http://schemas.microsoft.com/office/drawing/2014/main" id="{A62338C7-F899-46E3-F80F-9AFF8DB64614}"/>
              </a:ext>
            </a:extLst>
          </p:cNvPr>
          <p:cNvPicPr>
            <a:picLocks noChangeAspect="1"/>
          </p:cNvPicPr>
          <p:nvPr/>
        </p:nvPicPr>
        <p:blipFill>
          <a:blip r:embed="rId2">
            <a:duotone>
              <a:prstClr val="black"/>
              <a:prstClr val="white"/>
            </a:duotone>
            <a:alphaModFix amt="26000"/>
          </a:blip>
          <a:srcRect l="29408" r="4841" b="5328"/>
          <a:stretch/>
        </p:blipFill>
        <p:spPr>
          <a:xfrm>
            <a:off x="5053263" y="-1"/>
            <a:ext cx="7135561" cy="6858001"/>
          </a:xfrm>
          <a:custGeom>
            <a:avLst/>
            <a:gdLst/>
            <a:ahLst/>
            <a:cxnLst/>
            <a:rect l="l" t="t" r="r" b="b"/>
            <a:pathLst>
              <a:path w="7135561" h="6858001">
                <a:moveTo>
                  <a:pt x="450267" y="0"/>
                </a:moveTo>
                <a:lnTo>
                  <a:pt x="7135561" y="0"/>
                </a:lnTo>
                <a:lnTo>
                  <a:pt x="7135561" y="6858001"/>
                </a:lnTo>
                <a:lnTo>
                  <a:pt x="98089" y="6858001"/>
                </a:lnTo>
                <a:lnTo>
                  <a:pt x="1873508" y="4521201"/>
                </a:lnTo>
                <a:close/>
                <a:moveTo>
                  <a:pt x="0" y="0"/>
                </a:moveTo>
                <a:lnTo>
                  <a:pt x="450267" y="0"/>
                </a:lnTo>
                <a:lnTo>
                  <a:pt x="0" y="482"/>
                </a:lnTo>
                <a:close/>
              </a:path>
            </a:pathLst>
          </a:custGeom>
        </p:spPr>
      </p:pic>
      <p:sp>
        <p:nvSpPr>
          <p:cNvPr id="179" name="TextBox 178">
            <a:extLst>
              <a:ext uri="{FF2B5EF4-FFF2-40B4-BE49-F238E27FC236}">
                <a16:creationId xmlns:a16="http://schemas.microsoft.com/office/drawing/2014/main" id="{BB884415-3656-6632-2373-CFA4C3C0E3CE}"/>
              </a:ext>
            </a:extLst>
          </p:cNvPr>
          <p:cNvSpPr txBox="1"/>
          <p:nvPr/>
        </p:nvSpPr>
        <p:spPr>
          <a:xfrm>
            <a:off x="668866" y="1678666"/>
            <a:ext cx="5123515" cy="2369093"/>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algn="r">
              <a:spcBef>
                <a:spcPct val="0"/>
              </a:spcBef>
              <a:spcAft>
                <a:spcPts val="600"/>
              </a:spcAft>
            </a:pPr>
            <a:r>
              <a:rPr lang="en-US" sz="4800">
                <a:solidFill>
                  <a:schemeClr val="accent1"/>
                </a:solidFill>
                <a:latin typeface="+mj-lt"/>
                <a:ea typeface="+mj-ea"/>
                <a:cs typeface="+mj-cs"/>
              </a:rPr>
              <a:t>Thank You</a:t>
            </a:r>
          </a:p>
        </p:txBody>
      </p:sp>
      <p:cxnSp>
        <p:nvCxnSpPr>
          <p:cNvPr id="626" name="Straight Connector 625">
            <a:extLst>
              <a:ext uri="{FF2B5EF4-FFF2-40B4-BE49-F238E27FC236}">
                <a16:creationId xmlns:a16="http://schemas.microsoft.com/office/drawing/2014/main" id="{D6329892-480C-49E2-BD6B-45E98C9537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627" name="Straight Connector 626">
            <a:extLst>
              <a:ext uri="{FF2B5EF4-FFF2-40B4-BE49-F238E27FC236}">
                <a16:creationId xmlns:a16="http://schemas.microsoft.com/office/drawing/2014/main" id="{27138EE9-D930-4AF5-8DCA-D506DFDDAC6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628" name="Rectangle 23">
            <a:extLst>
              <a:ext uri="{FF2B5EF4-FFF2-40B4-BE49-F238E27FC236}">
                <a16:creationId xmlns:a16="http://schemas.microsoft.com/office/drawing/2014/main" id="{8B2A878B-CC9E-4401-8BAA-9D344B5AB8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629" name="Rectangle 25">
            <a:extLst>
              <a:ext uri="{FF2B5EF4-FFF2-40B4-BE49-F238E27FC236}">
                <a16:creationId xmlns:a16="http://schemas.microsoft.com/office/drawing/2014/main" id="{6DD53AF4-988B-41E6-AB9C-E5ADE7FCA8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630" name="Isosceles Triangle 24">
            <a:extLst>
              <a:ext uri="{FF2B5EF4-FFF2-40B4-BE49-F238E27FC236}">
                <a16:creationId xmlns:a16="http://schemas.microsoft.com/office/drawing/2014/main" id="{E3E2BE66-B731-4E8F-92AE-434C347FE9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631" name="Rectangle 27">
            <a:extLst>
              <a:ext uri="{FF2B5EF4-FFF2-40B4-BE49-F238E27FC236}">
                <a16:creationId xmlns:a16="http://schemas.microsoft.com/office/drawing/2014/main" id="{1C04AA99-545A-4E18-A307-9651263861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632" name="Rectangle 28">
            <a:extLst>
              <a:ext uri="{FF2B5EF4-FFF2-40B4-BE49-F238E27FC236}">
                <a16:creationId xmlns:a16="http://schemas.microsoft.com/office/drawing/2014/main" id="{D21765B3-48FB-47ED-AFBD-CE58344718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633" name="Rectangle 29">
            <a:extLst>
              <a:ext uri="{FF2B5EF4-FFF2-40B4-BE49-F238E27FC236}">
                <a16:creationId xmlns:a16="http://schemas.microsoft.com/office/drawing/2014/main" id="{9908EBEC-783D-4C0E-AE8E-165D6FAC6C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634" name="Isosceles Triangle 29">
            <a:extLst>
              <a:ext uri="{FF2B5EF4-FFF2-40B4-BE49-F238E27FC236}">
                <a16:creationId xmlns:a16="http://schemas.microsoft.com/office/drawing/2014/main" id="{D9A05D3D-E46B-44B4-BDFD-F9F117379C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1529825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 name="Picture 61" descr="Hands on keyboard and mouse">
            <a:extLst>
              <a:ext uri="{FF2B5EF4-FFF2-40B4-BE49-F238E27FC236}">
                <a16:creationId xmlns:a16="http://schemas.microsoft.com/office/drawing/2014/main" id="{D1D1E7B6-8E3F-8639-5FB9-3016EB02870D}"/>
              </a:ext>
            </a:extLst>
          </p:cNvPr>
          <p:cNvPicPr>
            <a:picLocks noChangeAspect="1"/>
          </p:cNvPicPr>
          <p:nvPr/>
        </p:nvPicPr>
        <p:blipFill>
          <a:blip r:embed="rId2">
            <a:duotone>
              <a:prstClr val="black"/>
              <a:schemeClr val="tx2">
                <a:tint val="45000"/>
                <a:satMod val="400000"/>
              </a:schemeClr>
            </a:duotone>
            <a:alphaModFix amt="29000"/>
            <a:extLst>
              <a:ext uri="{BEBA8EAE-BF5A-486C-A8C5-ECC9F3942E4B}">
                <a14:imgProps xmlns:a14="http://schemas.microsoft.com/office/drawing/2010/main">
                  <a14:imgLayer r:embed="rId3">
                    <a14:imgEffect>
                      <a14:saturation sat="250000"/>
                    </a14:imgEffect>
                    <a14:imgEffect>
                      <a14:brightnessContrast bright="-44000" contrast="-38000"/>
                    </a14:imgEffect>
                  </a14:imgLayer>
                </a14:imgProps>
              </a:ext>
            </a:extLst>
          </a:blip>
          <a:srcRect t="5200" b="10530"/>
          <a:stretch/>
        </p:blipFill>
        <p:spPr>
          <a:xfrm>
            <a:off x="20" y="10"/>
            <a:ext cx="12191980" cy="6857990"/>
          </a:xfrm>
          <a:prstGeom prst="rect">
            <a:avLst/>
          </a:prstGeom>
        </p:spPr>
      </p:pic>
      <p:sp>
        <p:nvSpPr>
          <p:cNvPr id="2" name="Title 1">
            <a:extLst>
              <a:ext uri="{FF2B5EF4-FFF2-40B4-BE49-F238E27FC236}">
                <a16:creationId xmlns:a16="http://schemas.microsoft.com/office/drawing/2014/main" id="{3F29A545-49F7-A1D6-BF57-6F1D2F751E07}"/>
              </a:ext>
            </a:extLst>
          </p:cNvPr>
          <p:cNvSpPr>
            <a:spLocks noGrp="1"/>
          </p:cNvSpPr>
          <p:nvPr>
            <p:ph type="title"/>
          </p:nvPr>
        </p:nvSpPr>
        <p:spPr>
          <a:xfrm>
            <a:off x="1227738" y="604545"/>
            <a:ext cx="4716367" cy="800100"/>
          </a:xfrm>
        </p:spPr>
        <p:txBody>
          <a:bodyPr vert="horz" lIns="91440" tIns="45720" rIns="91440" bIns="45720" rtlCol="0" anchor="t">
            <a:noAutofit/>
          </a:bodyPr>
          <a:lstStyle/>
          <a:p>
            <a:pPr>
              <a:spcBef>
                <a:spcPts val="0"/>
              </a:spcBef>
              <a:spcAft>
                <a:spcPts val="1200"/>
              </a:spcAft>
            </a:pPr>
            <a:r>
              <a:rPr lang="en-US" sz="3800" dirty="0">
                <a:latin typeface="Calibri Light"/>
                <a:ea typeface="Calibri Light"/>
                <a:cs typeface="Calibri Light"/>
              </a:rPr>
              <a:t>TABLE OF CONTENTS</a:t>
            </a:r>
            <a:br>
              <a:rPr lang="en-US" sz="2000" dirty="0">
                <a:latin typeface="Calibri Light"/>
              </a:rPr>
            </a:br>
            <a:br>
              <a:rPr lang="en-US" sz="2000" dirty="0"/>
            </a:br>
            <a:br>
              <a:rPr lang="en-US" sz="2000" dirty="0"/>
            </a:br>
            <a:br>
              <a:rPr lang="en-US" sz="2000" dirty="0"/>
            </a:br>
            <a:r>
              <a:rPr lang="en-US" sz="2400" dirty="0">
                <a:solidFill>
                  <a:schemeClr val="tx1"/>
                </a:solidFill>
                <a:latin typeface="Calibri Light"/>
                <a:ea typeface="+mn-ea"/>
                <a:cs typeface="Arial"/>
              </a:rPr>
              <a:t>1. Introduction</a:t>
            </a:r>
            <a:br>
              <a:rPr lang="en-US" sz="2400" dirty="0">
                <a:latin typeface="Calibri Light"/>
                <a:ea typeface="+mn-ea"/>
                <a:cs typeface="Arial"/>
              </a:rPr>
            </a:br>
            <a:r>
              <a:rPr lang="en-US" sz="2400" dirty="0">
                <a:solidFill>
                  <a:schemeClr val="tx1"/>
                </a:solidFill>
                <a:latin typeface="Calibri Light"/>
                <a:ea typeface="+mn-ea"/>
                <a:cs typeface="Arial"/>
              </a:rPr>
              <a:t>        project overview</a:t>
            </a:r>
            <a:br>
              <a:rPr lang="en-US" sz="2400" dirty="0">
                <a:latin typeface="Calibri Light"/>
                <a:ea typeface="+mn-ea"/>
                <a:cs typeface="Arial"/>
              </a:rPr>
            </a:br>
            <a:br>
              <a:rPr lang="en-US" sz="2400" dirty="0">
                <a:latin typeface="Calibri Light"/>
                <a:ea typeface="+mn-ea"/>
                <a:cs typeface="Arial"/>
              </a:rPr>
            </a:br>
            <a:r>
              <a:rPr lang="en-US" sz="2400">
                <a:solidFill>
                  <a:schemeClr val="tx1"/>
                </a:solidFill>
                <a:latin typeface="Calibri Light"/>
                <a:ea typeface="Calibri Light"/>
                <a:cs typeface="Calibri Light"/>
              </a:rPr>
              <a:t>2. Coding Approach</a:t>
            </a:r>
            <a:br>
              <a:rPr lang="en-US" sz="2400">
                <a:latin typeface="Calibri Light"/>
                <a:ea typeface="+mn-ea"/>
                <a:cs typeface="Arial"/>
              </a:rPr>
            </a:br>
            <a:br>
              <a:rPr lang="en-US" sz="2400">
                <a:latin typeface="Calibri Light"/>
                <a:ea typeface="+mn-ea"/>
                <a:cs typeface="Arial"/>
              </a:rPr>
            </a:br>
            <a:r>
              <a:rPr lang="en-US" sz="2400">
                <a:solidFill>
                  <a:schemeClr val="tx1"/>
                </a:solidFill>
                <a:latin typeface="Calibri Light"/>
                <a:ea typeface="+mn-ea"/>
                <a:cs typeface="Arial"/>
              </a:rPr>
              <a:t>3</a:t>
            </a:r>
            <a:r>
              <a:rPr lang="en-US" sz="2400" dirty="0">
                <a:solidFill>
                  <a:schemeClr val="tx1"/>
                </a:solidFill>
                <a:latin typeface="Calibri Light"/>
                <a:ea typeface="+mn-ea"/>
                <a:cs typeface="Arial"/>
              </a:rPr>
              <a:t>.Data Analysis</a:t>
            </a:r>
            <a:br>
              <a:rPr lang="en-US" sz="2400" dirty="0">
                <a:latin typeface="Calibri Light"/>
                <a:ea typeface="+mn-ea"/>
                <a:cs typeface="Arial"/>
              </a:rPr>
            </a:br>
            <a:r>
              <a:rPr lang="en-US" sz="2400" dirty="0">
                <a:solidFill>
                  <a:schemeClr val="tx1"/>
                </a:solidFill>
                <a:latin typeface="Calibri Light"/>
                <a:ea typeface="+mn-ea"/>
                <a:cs typeface="Arial"/>
              </a:rPr>
              <a:t>        Data cleaning and preprocessing</a:t>
            </a:r>
            <a:br>
              <a:rPr lang="en-US" sz="2400" dirty="0">
                <a:latin typeface="Calibri Light"/>
                <a:ea typeface="+mn-ea"/>
                <a:cs typeface="Arial"/>
              </a:rPr>
            </a:br>
            <a:br>
              <a:rPr lang="en-US" sz="2400" dirty="0">
                <a:latin typeface="Calibri Light"/>
                <a:ea typeface="+mn-ea"/>
                <a:cs typeface="Arial"/>
              </a:rPr>
            </a:br>
            <a:r>
              <a:rPr lang="en-US" sz="2400" dirty="0">
                <a:solidFill>
                  <a:schemeClr val="tx1"/>
                </a:solidFill>
                <a:latin typeface="Calibri Light"/>
                <a:ea typeface="+mn-ea"/>
                <a:cs typeface="Arial"/>
              </a:rPr>
              <a:t>4. Conclusion</a:t>
            </a:r>
            <a:br>
              <a:rPr lang="en-US" sz="2400" dirty="0">
                <a:latin typeface="Calibri Light"/>
              </a:rPr>
            </a:br>
            <a:br>
              <a:rPr lang="en-US" sz="2400" dirty="0">
                <a:latin typeface="Calibri Light"/>
              </a:rPr>
            </a:br>
            <a:br>
              <a:rPr lang="en-US" sz="2400" dirty="0">
                <a:latin typeface="Calibri Light"/>
              </a:rPr>
            </a:br>
            <a:endParaRPr lang="en-US" sz="2000" dirty="0"/>
          </a:p>
        </p:txBody>
      </p:sp>
    </p:spTree>
    <p:extLst>
      <p:ext uri="{BB962C8B-B14F-4D97-AF65-F5344CB8AC3E}">
        <p14:creationId xmlns:p14="http://schemas.microsoft.com/office/powerpoint/2010/main" val="25198700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descr="Hands on keyboard and mouse">
            <a:extLst>
              <a:ext uri="{FF2B5EF4-FFF2-40B4-BE49-F238E27FC236}">
                <a16:creationId xmlns:a16="http://schemas.microsoft.com/office/drawing/2014/main" id="{154AF25E-F72A-485F-789C-EE0546E172B6}"/>
              </a:ext>
            </a:extLst>
          </p:cNvPr>
          <p:cNvPicPr>
            <a:picLocks noChangeAspect="1"/>
          </p:cNvPicPr>
          <p:nvPr/>
        </p:nvPicPr>
        <p:blipFill>
          <a:blip r:embed="rId2">
            <a:alphaModFix amt="33000"/>
          </a:blip>
          <a:stretch>
            <a:fillRect/>
          </a:stretch>
        </p:blipFill>
        <p:spPr>
          <a:xfrm>
            <a:off x="0" y="2677"/>
            <a:ext cx="12192000" cy="6852646"/>
          </a:xfrm>
          <a:prstGeom prst="rect">
            <a:avLst/>
          </a:prstGeom>
        </p:spPr>
      </p:pic>
      <p:sp>
        <p:nvSpPr>
          <p:cNvPr id="4" name="Title 1">
            <a:extLst>
              <a:ext uri="{FF2B5EF4-FFF2-40B4-BE49-F238E27FC236}">
                <a16:creationId xmlns:a16="http://schemas.microsoft.com/office/drawing/2014/main" id="{3A92668C-256D-49A8-3619-D05EB6707FF1}"/>
              </a:ext>
            </a:extLst>
          </p:cNvPr>
          <p:cNvSpPr txBox="1">
            <a:spLocks/>
          </p:cNvSpPr>
          <p:nvPr/>
        </p:nvSpPr>
        <p:spPr>
          <a:xfrm>
            <a:off x="1157111" y="609600"/>
            <a:ext cx="7814074" cy="589692"/>
          </a:xfrm>
          <a:prstGeom prst="rect">
            <a:avLst/>
          </a:prstGeom>
        </p:spPr>
        <p:txBody>
          <a:bodyPr vert="horz" lIns="91440" tIns="45720" rIns="91440" bIns="45720" rtlCol="0" anchor="t">
            <a:normAutofit fontScale="90000"/>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nSpc>
                <a:spcPct val="90000"/>
              </a:lnSpc>
            </a:pPr>
            <a:r>
              <a:rPr lang="en-US" sz="4000" dirty="0">
                <a:latin typeface="Calibri Light"/>
                <a:cs typeface="Calibri Light"/>
              </a:rPr>
              <a:t>OVERVIEW</a:t>
            </a:r>
            <a:br>
              <a:rPr lang="en-US" sz="2000" dirty="0">
                <a:latin typeface="Calibri Light"/>
                <a:cs typeface="Calibri Light"/>
              </a:rPr>
            </a:br>
            <a:br>
              <a:rPr lang="en-US" sz="2000" dirty="0">
                <a:latin typeface="Calibri Light"/>
                <a:cs typeface="Calibri Light"/>
              </a:rPr>
            </a:br>
            <a:br>
              <a:rPr lang="en-US" sz="2000" dirty="0">
                <a:latin typeface="Calibri Light"/>
                <a:cs typeface="Calibri Light"/>
              </a:rPr>
            </a:br>
            <a:endParaRPr lang="en-US" sz="2000">
              <a:latin typeface="Calibri Light"/>
              <a:cs typeface="Calibri Light"/>
            </a:endParaRPr>
          </a:p>
        </p:txBody>
      </p:sp>
      <p:sp>
        <p:nvSpPr>
          <p:cNvPr id="5" name="TextBox 4">
            <a:extLst>
              <a:ext uri="{FF2B5EF4-FFF2-40B4-BE49-F238E27FC236}">
                <a16:creationId xmlns:a16="http://schemas.microsoft.com/office/drawing/2014/main" id="{6C220D28-3D1B-9825-86ED-54B79A4E79F5}"/>
              </a:ext>
            </a:extLst>
          </p:cNvPr>
          <p:cNvSpPr txBox="1"/>
          <p:nvPr/>
        </p:nvSpPr>
        <p:spPr>
          <a:xfrm>
            <a:off x="1158993" y="1845733"/>
            <a:ext cx="9864606" cy="31700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28600" indent="-228600">
              <a:buFont typeface=""/>
              <a:buChar char="•"/>
            </a:pPr>
            <a:r>
              <a:rPr lang="en-US" sz="2000" dirty="0">
                <a:latin typeface="Calibri Light"/>
                <a:cs typeface="Arial"/>
              </a:rPr>
              <a:t>The increase in remote work is influencing the mental well-being of employees, so it is essential to understand how remote work affects them.​</a:t>
            </a:r>
          </a:p>
          <a:p>
            <a:pPr marL="228600" indent="-228600">
              <a:buFont typeface=""/>
              <a:buChar char="•"/>
            </a:pPr>
            <a:endParaRPr lang="en-US" sz="2000" dirty="0">
              <a:latin typeface="Calibri Light"/>
              <a:cs typeface="Arial"/>
            </a:endParaRPr>
          </a:p>
          <a:p>
            <a:pPr marL="228600" indent="-228600">
              <a:buFont typeface=""/>
              <a:buChar char="•"/>
            </a:pPr>
            <a:r>
              <a:rPr lang="en-US" sz="2000" dirty="0">
                <a:latin typeface="Calibri Light"/>
                <a:cs typeface="Arial"/>
              </a:rPr>
              <a:t>Using this dataset, we analyze the effects of working remotely on stress levels, work-life balance, and mental health conditions across different industries and regions, across various countries and regions of the world.​</a:t>
            </a:r>
          </a:p>
          <a:p>
            <a:pPr marL="228600" indent="-228600">
              <a:buFont typeface=""/>
              <a:buChar char="•"/>
            </a:pPr>
            <a:endParaRPr lang="en-US" sz="2000" dirty="0">
              <a:latin typeface="Calibri Light"/>
              <a:cs typeface="Arial"/>
            </a:endParaRPr>
          </a:p>
          <a:p>
            <a:pPr marL="228600" indent="-228600">
              <a:buFont typeface=""/>
              <a:buChar char="•"/>
            </a:pPr>
            <a:r>
              <a:rPr lang="en-US" sz="2000" dirty="0">
                <a:latin typeface="Calibri Light"/>
                <a:cs typeface="Arial"/>
              </a:rPr>
              <a:t>As a result of the collection of 5,000 records from employees globally, this dataset is able to offer valuable insights into key areas like work location (remote, hybrid, onsite), stress levels, mental health resources, and job satisfaction.​</a:t>
            </a:r>
          </a:p>
        </p:txBody>
      </p:sp>
    </p:spTree>
    <p:extLst>
      <p:ext uri="{BB962C8B-B14F-4D97-AF65-F5344CB8AC3E}">
        <p14:creationId xmlns:p14="http://schemas.microsoft.com/office/powerpoint/2010/main" val="35744152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3" descr="Programming data on computer monitor">
            <a:extLst>
              <a:ext uri="{FF2B5EF4-FFF2-40B4-BE49-F238E27FC236}">
                <a16:creationId xmlns:a16="http://schemas.microsoft.com/office/drawing/2014/main" id="{19EC2012-074B-2777-78B2-AB4FD7818416}"/>
              </a:ext>
            </a:extLst>
          </p:cNvPr>
          <p:cNvPicPr>
            <a:picLocks noChangeAspect="1"/>
          </p:cNvPicPr>
          <p:nvPr/>
        </p:nvPicPr>
        <p:blipFill>
          <a:blip r:embed="rId2">
            <a:duotone>
              <a:schemeClr val="bg2">
                <a:shade val="45000"/>
                <a:satMod val="135000"/>
              </a:schemeClr>
              <a:prstClr val="white"/>
            </a:duotone>
            <a:alphaModFix amt="13000"/>
            <a:extLst>
              <a:ext uri="{BEBA8EAE-BF5A-486C-A8C5-ECC9F3942E4B}">
                <a14:imgProps xmlns:a14="http://schemas.microsoft.com/office/drawing/2010/main">
                  <a14:imgLayer r:embed="rId3">
                    <a14:imgEffect>
                      <a14:saturation sat="77000"/>
                    </a14:imgEffect>
                    <a14:imgEffect>
                      <a14:brightnessContrast contrast="-44000"/>
                    </a14:imgEffect>
                  </a14:imgLayer>
                </a14:imgProps>
              </a:ext>
            </a:extLst>
          </a:blip>
          <a:srcRect t="18000" b="16971"/>
          <a:stretch/>
        </p:blipFill>
        <p:spPr>
          <a:xfrm>
            <a:off x="-97016" y="3240"/>
            <a:ext cx="12191999" cy="6858000"/>
          </a:xfrm>
          <a:prstGeom prst="rect">
            <a:avLst/>
          </a:prstGeom>
        </p:spPr>
      </p:pic>
      <p:sp>
        <p:nvSpPr>
          <p:cNvPr id="2" name="Title 1">
            <a:extLst>
              <a:ext uri="{FF2B5EF4-FFF2-40B4-BE49-F238E27FC236}">
                <a16:creationId xmlns:a16="http://schemas.microsoft.com/office/drawing/2014/main" id="{4BB39B6D-BEDA-F575-46B4-B32FB204E3B5}"/>
              </a:ext>
            </a:extLst>
          </p:cNvPr>
          <p:cNvSpPr>
            <a:spLocks noGrp="1"/>
          </p:cNvSpPr>
          <p:nvPr>
            <p:ph type="title"/>
          </p:nvPr>
        </p:nvSpPr>
        <p:spPr>
          <a:xfrm>
            <a:off x="1462080" y="518615"/>
            <a:ext cx="8596668" cy="662282"/>
          </a:xfrm>
        </p:spPr>
        <p:txBody>
          <a:bodyPr>
            <a:normAutofit fontScale="90000"/>
          </a:bodyPr>
          <a:lstStyle/>
          <a:p>
            <a:r>
              <a:rPr lang="en-US" sz="4000" dirty="0">
                <a:latin typeface="Calibri Light"/>
                <a:cs typeface="Arial"/>
              </a:rPr>
              <a:t>DATASET</a:t>
            </a:r>
          </a:p>
        </p:txBody>
      </p:sp>
      <p:sp>
        <p:nvSpPr>
          <p:cNvPr id="3" name="Content Placeholder 2">
            <a:extLst>
              <a:ext uri="{FF2B5EF4-FFF2-40B4-BE49-F238E27FC236}">
                <a16:creationId xmlns:a16="http://schemas.microsoft.com/office/drawing/2014/main" id="{DDDE4CCD-FF77-F322-5C2C-E74F759AE54D}"/>
              </a:ext>
            </a:extLst>
          </p:cNvPr>
          <p:cNvSpPr>
            <a:spLocks noGrp="1"/>
          </p:cNvSpPr>
          <p:nvPr>
            <p:ph idx="1"/>
          </p:nvPr>
        </p:nvSpPr>
        <p:spPr>
          <a:xfrm>
            <a:off x="1462080" y="1641542"/>
            <a:ext cx="9274001" cy="3564246"/>
          </a:xfrm>
        </p:spPr>
        <p:txBody>
          <a:bodyPr vert="horz" lIns="91440" tIns="45720" rIns="91440" bIns="45720" rtlCol="0" anchor="t">
            <a:normAutofit fontScale="25000" lnSpcReduction="20000"/>
          </a:bodyPr>
          <a:lstStyle/>
          <a:p>
            <a:r>
              <a:rPr lang="en-US" sz="6800" dirty="0">
                <a:latin typeface="Calibri Light"/>
                <a:cs typeface="Arial"/>
              </a:rPr>
              <a:t>Size of Dataset : 598.57 kB</a:t>
            </a:r>
            <a:endParaRPr lang="en-US">
              <a:latin typeface="Calibri Light"/>
              <a:cs typeface="Calibri Light"/>
            </a:endParaRPr>
          </a:p>
          <a:p>
            <a:r>
              <a:rPr lang="en-US" sz="6800" dirty="0">
                <a:latin typeface="Calibri Light"/>
                <a:cs typeface="Arial"/>
              </a:rPr>
              <a:t>Content: This dataset examines the impact of remote work on mental health, gathering response from individuals across various demographics. It includes key metrics such as job satisfaction, anxiety levels and work-life balance.ls, and work-life balance</a:t>
            </a:r>
          </a:p>
          <a:p>
            <a:r>
              <a:rPr lang="en-US" sz="6800" dirty="0">
                <a:latin typeface="Calibri Light"/>
                <a:cs typeface="Arial"/>
              </a:rPr>
              <a:t>Number of records: 5000 rows</a:t>
            </a:r>
          </a:p>
          <a:p>
            <a:r>
              <a:rPr lang="en-US" sz="6800" dirty="0">
                <a:latin typeface="Calibri Light"/>
                <a:cs typeface="Arial"/>
              </a:rPr>
              <a:t>Number of columns: 20 columns</a:t>
            </a:r>
          </a:p>
          <a:p>
            <a:endParaRPr lang="en-US" sz="6800" dirty="0">
              <a:solidFill>
                <a:schemeClr val="accent1"/>
              </a:solidFill>
              <a:latin typeface="Calibri Light"/>
              <a:cs typeface="Arial"/>
            </a:endParaRPr>
          </a:p>
          <a:p>
            <a:pPr marL="0" indent="0">
              <a:buNone/>
            </a:pPr>
            <a:r>
              <a:rPr lang="en-US" sz="14400" dirty="0">
                <a:solidFill>
                  <a:schemeClr val="accent1"/>
                </a:solidFill>
                <a:latin typeface="Calibri Light"/>
                <a:ea typeface="+mj-ea"/>
                <a:cs typeface="Arial"/>
              </a:rPr>
              <a:t>Key Features</a:t>
            </a:r>
          </a:p>
          <a:p>
            <a:r>
              <a:rPr lang="en-US" sz="6800" dirty="0">
                <a:latin typeface="Calibri Light"/>
                <a:cs typeface="Arial"/>
              </a:rPr>
              <a:t>Diverse Respondents: Data from different age groups and professions.</a:t>
            </a:r>
          </a:p>
          <a:p>
            <a:r>
              <a:rPr lang="en-US" sz="6800" dirty="0">
                <a:latin typeface="Calibri Light"/>
                <a:cs typeface="Arial"/>
              </a:rPr>
              <a:t>Mental Health Insights: Explore the effects of remote work conditions.</a:t>
            </a:r>
          </a:p>
          <a:p>
            <a:endParaRPr lang="en-US" sz="2800" dirty="0">
              <a:latin typeface="Calibri Light"/>
              <a:cs typeface="Arial"/>
            </a:endParaRPr>
          </a:p>
          <a:p>
            <a:endParaRPr lang="en-US" sz="2800" dirty="0">
              <a:solidFill>
                <a:srgbClr val="FFFFFF"/>
              </a:solidFill>
              <a:latin typeface="Trebuchet MS"/>
              <a:cs typeface="Arial"/>
            </a:endParaRPr>
          </a:p>
          <a:p>
            <a:pPr marL="0" indent="0">
              <a:buNone/>
            </a:pPr>
            <a:r>
              <a:rPr lang="en-US" sz="14400" dirty="0">
                <a:solidFill>
                  <a:schemeClr val="accent1"/>
                </a:solidFill>
                <a:latin typeface="Calibri Light"/>
                <a:ea typeface="+mj-ea"/>
                <a:cs typeface="Arial"/>
              </a:rPr>
              <a:t>Source</a:t>
            </a:r>
          </a:p>
          <a:p>
            <a:pPr marL="0" indent="0">
              <a:lnSpc>
                <a:spcPct val="100000"/>
              </a:lnSpc>
              <a:buNone/>
            </a:pPr>
            <a:r>
              <a:rPr lang="en-US" sz="6800" dirty="0">
                <a:solidFill>
                  <a:schemeClr val="accent1"/>
                </a:solidFill>
                <a:latin typeface="Trebuchet MS"/>
                <a:cs typeface="Arial"/>
                <a:hlinkClick r:id="rId4">
                  <a:extLst>
                    <a:ext uri="{A12FA001-AC4F-418D-AE19-62706E023703}">
                      <ahyp:hlinkClr xmlns:ahyp="http://schemas.microsoft.com/office/drawing/2018/hyperlinkcolor" val="tx"/>
                    </a:ext>
                  </a:extLst>
                </a:hlinkClick>
              </a:rPr>
              <a:t>https://www.kaggle.com/datasets/waqi786/remote-work-and-mental-health</a:t>
            </a:r>
            <a:endParaRPr lang="en-US" sz="6800">
              <a:solidFill>
                <a:schemeClr val="accent1"/>
              </a:solidFill>
              <a:latin typeface="Trebuchet MS"/>
              <a:cs typeface="Arial"/>
            </a:endParaRPr>
          </a:p>
          <a:p>
            <a:pPr marL="0" indent="0">
              <a:buNone/>
            </a:pPr>
            <a:endParaRPr lang="en-US" sz="1700" dirty="0">
              <a:latin typeface="Arial"/>
              <a:cs typeface="Arial"/>
            </a:endParaRPr>
          </a:p>
          <a:p>
            <a:pPr marL="0" indent="0">
              <a:buNone/>
            </a:pPr>
            <a:endParaRPr lang="en-US" sz="4000" dirty="0">
              <a:solidFill>
                <a:schemeClr val="accent1"/>
              </a:solidFill>
              <a:ea typeface="+mn-lt"/>
              <a:cs typeface="+mn-lt"/>
            </a:endParaRPr>
          </a:p>
          <a:p>
            <a:pPr marL="0" indent="0">
              <a:buNone/>
            </a:pPr>
            <a:br>
              <a:rPr lang="en-US" sz="1100" dirty="0">
                <a:solidFill>
                  <a:schemeClr val="tx1"/>
                </a:solidFill>
                <a:ea typeface="+mn-lt"/>
                <a:cs typeface="+mn-lt"/>
              </a:rPr>
            </a:br>
            <a:br>
              <a:rPr lang="en-US" sz="1700" dirty="0">
                <a:latin typeface="Trebuchet MS"/>
                <a:cs typeface="Arial"/>
              </a:rPr>
            </a:br>
            <a:endParaRPr lang="en-US" sz="1700">
              <a:latin typeface="Trebuchet MS"/>
              <a:cs typeface="Arial"/>
            </a:endParaRPr>
          </a:p>
        </p:txBody>
      </p:sp>
    </p:spTree>
    <p:extLst>
      <p:ext uri="{BB962C8B-B14F-4D97-AF65-F5344CB8AC3E}">
        <p14:creationId xmlns:p14="http://schemas.microsoft.com/office/powerpoint/2010/main" val="25637248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3" descr="Programming data on computer monitor">
            <a:extLst>
              <a:ext uri="{FF2B5EF4-FFF2-40B4-BE49-F238E27FC236}">
                <a16:creationId xmlns:a16="http://schemas.microsoft.com/office/drawing/2014/main" id="{750FED5F-D917-4D17-F215-BC44CC4DF06E}"/>
              </a:ext>
            </a:extLst>
          </p:cNvPr>
          <p:cNvPicPr>
            <a:picLocks noChangeAspect="1"/>
          </p:cNvPicPr>
          <p:nvPr/>
        </p:nvPicPr>
        <p:blipFill>
          <a:blip r:embed="rId2">
            <a:duotone>
              <a:schemeClr val="bg2">
                <a:shade val="45000"/>
                <a:satMod val="135000"/>
              </a:schemeClr>
              <a:prstClr val="white"/>
            </a:duotone>
            <a:alphaModFix amt="5000"/>
            <a:extLst>
              <a:ext uri="{BEBA8EAE-BF5A-486C-A8C5-ECC9F3942E4B}">
                <a14:imgProps xmlns:a14="http://schemas.microsoft.com/office/drawing/2010/main">
                  <a14:imgLayer r:embed="rId3">
                    <a14:imgEffect>
                      <a14:saturation sat="77000"/>
                    </a14:imgEffect>
                    <a14:imgEffect>
                      <a14:brightnessContrast contrast="-44000"/>
                    </a14:imgEffect>
                  </a14:imgLayer>
                </a14:imgProps>
              </a:ext>
            </a:extLst>
          </a:blip>
          <a:srcRect t="18000" b="16971"/>
          <a:stretch/>
        </p:blipFill>
        <p:spPr>
          <a:xfrm>
            <a:off x="-4340" y="-27652"/>
            <a:ext cx="12191999" cy="6858000"/>
          </a:xfrm>
          <a:prstGeom prst="rect">
            <a:avLst/>
          </a:prstGeom>
        </p:spPr>
      </p:pic>
      <p:pic>
        <p:nvPicPr>
          <p:cNvPr id="1026" name="Picture 2">
            <a:extLst>
              <a:ext uri="{FF2B5EF4-FFF2-40B4-BE49-F238E27FC236}">
                <a16:creationId xmlns:a16="http://schemas.microsoft.com/office/drawing/2014/main" id="{281C16E4-85AD-CB37-0D24-EA53FFCFF94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72582" y="2245101"/>
            <a:ext cx="1518500" cy="123491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7312696C-7836-66B1-CB67-8869154C30C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11174" y="2331144"/>
            <a:ext cx="1923118" cy="106282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6899C50A-D882-A533-60F6-EA19BC9F136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68159" y="4679673"/>
            <a:ext cx="1923119" cy="895546"/>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33E9A93D-B4B3-28CE-3141-1BFD84A6057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89413" y="4576700"/>
            <a:ext cx="1905000" cy="138102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49C1564A-D525-0CBC-D618-66FFCC57FBDA}"/>
              </a:ext>
            </a:extLst>
          </p:cNvPr>
          <p:cNvPicPr>
            <a:picLocks noChangeAspect="1"/>
          </p:cNvPicPr>
          <p:nvPr/>
        </p:nvPicPr>
        <p:blipFill>
          <a:blip r:embed="rId8">
            <a:extLst>
              <a:ext uri="{BEBA8EAE-BF5A-486C-A8C5-ECC9F3942E4B}">
                <a14:imgProps xmlns:a14="http://schemas.microsoft.com/office/drawing/2010/main">
                  <a14:imgLayer r:embed="rId9">
                    <a14:imgEffect>
                      <a14:saturation sat="131000"/>
                    </a14:imgEffect>
                    <a14:imgEffect>
                      <a14:brightnessContrast bright="-10000"/>
                    </a14:imgEffect>
                  </a14:imgLayer>
                </a14:imgProps>
              </a:ext>
            </a:extLst>
          </a:blip>
          <a:stretch>
            <a:fillRect/>
          </a:stretch>
        </p:blipFill>
        <p:spPr>
          <a:xfrm>
            <a:off x="1662841" y="2245465"/>
            <a:ext cx="1867062" cy="1234547"/>
          </a:xfrm>
          <a:prstGeom prst="rect">
            <a:avLst/>
          </a:prstGeom>
          <a:ln>
            <a:solidFill>
              <a:srgbClr val="4472C4"/>
            </a:solidFill>
          </a:ln>
          <a:effectLst/>
        </p:spPr>
      </p:pic>
      <p:sp>
        <p:nvSpPr>
          <p:cNvPr id="4" name="Arrow: Right 3">
            <a:extLst>
              <a:ext uri="{FF2B5EF4-FFF2-40B4-BE49-F238E27FC236}">
                <a16:creationId xmlns:a16="http://schemas.microsoft.com/office/drawing/2014/main" id="{7B039C42-7B5A-429B-2F8E-31B92EC2EB31}"/>
              </a:ext>
            </a:extLst>
          </p:cNvPr>
          <p:cNvSpPr/>
          <p:nvPr/>
        </p:nvSpPr>
        <p:spPr>
          <a:xfrm>
            <a:off x="3706799" y="2794164"/>
            <a:ext cx="732935" cy="27337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rrow: Right 4">
            <a:extLst>
              <a:ext uri="{FF2B5EF4-FFF2-40B4-BE49-F238E27FC236}">
                <a16:creationId xmlns:a16="http://schemas.microsoft.com/office/drawing/2014/main" id="{BE9CB1FD-36D1-DE6F-350B-A664D94BE191}"/>
              </a:ext>
            </a:extLst>
          </p:cNvPr>
          <p:cNvSpPr/>
          <p:nvPr/>
        </p:nvSpPr>
        <p:spPr>
          <a:xfrm>
            <a:off x="6593948" y="2794164"/>
            <a:ext cx="876693" cy="27337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Arrow: Down 6">
            <a:extLst>
              <a:ext uri="{FF2B5EF4-FFF2-40B4-BE49-F238E27FC236}">
                <a16:creationId xmlns:a16="http://schemas.microsoft.com/office/drawing/2014/main" id="{B85ADE57-78C4-0D1D-3F50-E0652EF01BBA}"/>
              </a:ext>
            </a:extLst>
          </p:cNvPr>
          <p:cNvSpPr/>
          <p:nvPr/>
        </p:nvSpPr>
        <p:spPr>
          <a:xfrm>
            <a:off x="8487569" y="3767736"/>
            <a:ext cx="273377" cy="61274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CC8751CE-8678-AC84-250B-74FD52C0B109}"/>
              </a:ext>
            </a:extLst>
          </p:cNvPr>
          <p:cNvSpPr txBox="1"/>
          <p:nvPr/>
        </p:nvSpPr>
        <p:spPr>
          <a:xfrm>
            <a:off x="4067524" y="607574"/>
            <a:ext cx="3140559" cy="67710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800">
                <a:solidFill>
                  <a:schemeClr val="accent1"/>
                </a:solidFill>
                <a:latin typeface="Calibri Light"/>
                <a:ea typeface="Calibri Light"/>
                <a:cs typeface="Calibri Light"/>
              </a:rPr>
              <a:t>ETL PROCESS</a:t>
            </a:r>
          </a:p>
        </p:txBody>
      </p:sp>
      <p:sp>
        <p:nvSpPr>
          <p:cNvPr id="10" name="Arrow: Right 9">
            <a:extLst>
              <a:ext uri="{FF2B5EF4-FFF2-40B4-BE49-F238E27FC236}">
                <a16:creationId xmlns:a16="http://schemas.microsoft.com/office/drawing/2014/main" id="{3546CE89-A044-74CA-7474-82A28F9622A4}"/>
              </a:ext>
            </a:extLst>
          </p:cNvPr>
          <p:cNvSpPr/>
          <p:nvPr/>
        </p:nvSpPr>
        <p:spPr>
          <a:xfrm rot="10800000">
            <a:off x="6089381" y="4853623"/>
            <a:ext cx="876693" cy="27337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003400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8" name="Content Placeholder 3" descr="Programming data on computer monitor">
            <a:extLst>
              <a:ext uri="{FF2B5EF4-FFF2-40B4-BE49-F238E27FC236}">
                <a16:creationId xmlns:a16="http://schemas.microsoft.com/office/drawing/2014/main" id="{C1F7320C-8F99-2CE6-B97A-FCF52E9D50BD}"/>
              </a:ext>
            </a:extLst>
          </p:cNvPr>
          <p:cNvPicPr>
            <a:picLocks noChangeAspect="1"/>
          </p:cNvPicPr>
          <p:nvPr/>
        </p:nvPicPr>
        <p:blipFill>
          <a:blip r:embed="rId2">
            <a:duotone>
              <a:schemeClr val="bg2">
                <a:shade val="45000"/>
                <a:satMod val="135000"/>
              </a:schemeClr>
              <a:prstClr val="white"/>
            </a:duotone>
            <a:alphaModFix amt="13000"/>
            <a:extLst>
              <a:ext uri="{BEBA8EAE-BF5A-486C-A8C5-ECC9F3942E4B}">
                <a14:imgProps xmlns:a14="http://schemas.microsoft.com/office/drawing/2010/main">
                  <a14:imgLayer r:embed="rId3">
                    <a14:imgEffect>
                      <a14:saturation sat="77000"/>
                    </a14:imgEffect>
                    <a14:imgEffect>
                      <a14:brightnessContrast contrast="-44000"/>
                    </a14:imgEffect>
                  </a14:imgLayer>
                </a14:imgProps>
              </a:ext>
            </a:extLst>
          </a:blip>
          <a:srcRect t="18000" b="16971"/>
          <a:stretch/>
        </p:blipFill>
        <p:spPr>
          <a:xfrm>
            <a:off x="5957" y="3240"/>
            <a:ext cx="12191999" cy="6858000"/>
          </a:xfrm>
          <a:prstGeom prst="rect">
            <a:avLst/>
          </a:prstGeom>
        </p:spPr>
      </p:pic>
      <p:grpSp>
        <p:nvGrpSpPr>
          <p:cNvPr id="39" name="Group 38">
            <a:extLst>
              <a:ext uri="{FF2B5EF4-FFF2-40B4-BE49-F238E27FC236}">
                <a16:creationId xmlns:a16="http://schemas.microsoft.com/office/drawing/2014/main" id="{E0BF35CA-8AA0-428F-ABED-5B77A6C391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FA4A156A-791B-4BD9-8452-A798A15D22C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27652CB1-59D3-4DAB-AD45-8DFB738958E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83539C1B-883E-4130-95FA-2A6FD3E49A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4" name="Rectangle 25">
              <a:extLst>
                <a:ext uri="{FF2B5EF4-FFF2-40B4-BE49-F238E27FC236}">
                  <a16:creationId xmlns:a16="http://schemas.microsoft.com/office/drawing/2014/main" id="{244CEE5F-144C-437F-9472-22EE3E3D1C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5" name="Isosceles Triangle 14">
              <a:extLst>
                <a:ext uri="{FF2B5EF4-FFF2-40B4-BE49-F238E27FC236}">
                  <a16:creationId xmlns:a16="http://schemas.microsoft.com/office/drawing/2014/main" id="{0621BB31-AA71-4E9B-8854-3C62F162FE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6" name="Rectangle 27">
              <a:extLst>
                <a:ext uri="{FF2B5EF4-FFF2-40B4-BE49-F238E27FC236}">
                  <a16:creationId xmlns:a16="http://schemas.microsoft.com/office/drawing/2014/main" id="{5336141D-E3C6-4E7B-8923-B31C3E16F0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7" name="Rectangle 28">
              <a:extLst>
                <a:ext uri="{FF2B5EF4-FFF2-40B4-BE49-F238E27FC236}">
                  <a16:creationId xmlns:a16="http://schemas.microsoft.com/office/drawing/2014/main" id="{F113BE6F-9D13-4E70-B7AB-C8CC2546AD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8" name="Rectangle 29">
              <a:extLst>
                <a:ext uri="{FF2B5EF4-FFF2-40B4-BE49-F238E27FC236}">
                  <a16:creationId xmlns:a16="http://schemas.microsoft.com/office/drawing/2014/main" id="{FBEB82C3-C636-4A90-B9A5-905EC38E01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9" name="Isosceles Triangle 18">
              <a:extLst>
                <a:ext uri="{FF2B5EF4-FFF2-40B4-BE49-F238E27FC236}">
                  <a16:creationId xmlns:a16="http://schemas.microsoft.com/office/drawing/2014/main" id="{646B4C4A-5A81-43CF-93ED-5FA59D5BE7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0" name="Isosceles Triangle 39">
              <a:extLst>
                <a:ext uri="{FF2B5EF4-FFF2-40B4-BE49-F238E27FC236}">
                  <a16:creationId xmlns:a16="http://schemas.microsoft.com/office/drawing/2014/main" id="{C3715C1A-EBA1-41A6-AC20-D6A7C48717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pSp>
      <p:sp>
        <p:nvSpPr>
          <p:cNvPr id="2" name="Title 1">
            <a:extLst>
              <a:ext uri="{FF2B5EF4-FFF2-40B4-BE49-F238E27FC236}">
                <a16:creationId xmlns:a16="http://schemas.microsoft.com/office/drawing/2014/main" id="{C6CEC9DE-F4CD-998F-97CE-E811A781B99B}"/>
              </a:ext>
            </a:extLst>
          </p:cNvPr>
          <p:cNvSpPr>
            <a:spLocks noGrp="1"/>
          </p:cNvSpPr>
          <p:nvPr>
            <p:ph type="title"/>
          </p:nvPr>
        </p:nvSpPr>
        <p:spPr>
          <a:xfrm>
            <a:off x="3663267" y="125874"/>
            <a:ext cx="4879627" cy="828586"/>
          </a:xfrm>
        </p:spPr>
        <p:txBody>
          <a:bodyPr vert="horz" lIns="91440" tIns="45720" rIns="91440" bIns="45720" rtlCol="0" anchor="b">
            <a:normAutofit/>
          </a:bodyPr>
          <a:lstStyle/>
          <a:p>
            <a:pPr algn="ctr"/>
            <a:r>
              <a:rPr lang="en-US" sz="4800" dirty="0">
                <a:latin typeface="Calibri Light"/>
                <a:ea typeface="Calibri Light"/>
                <a:cs typeface="Calibri Light"/>
              </a:rPr>
              <a:t>ERD</a:t>
            </a:r>
          </a:p>
        </p:txBody>
      </p:sp>
      <p:sp>
        <p:nvSpPr>
          <p:cNvPr id="5" name="TextBox 4">
            <a:extLst>
              <a:ext uri="{FF2B5EF4-FFF2-40B4-BE49-F238E27FC236}">
                <a16:creationId xmlns:a16="http://schemas.microsoft.com/office/drawing/2014/main" id="{536C2A1C-3B75-15BB-15AB-8709C98A65FE}"/>
              </a:ext>
            </a:extLst>
          </p:cNvPr>
          <p:cNvSpPr txBox="1"/>
          <p:nvPr/>
        </p:nvSpPr>
        <p:spPr>
          <a:xfrm>
            <a:off x="1953915" y="5938353"/>
            <a:ext cx="8288032" cy="469122"/>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algn="ctr">
              <a:spcBef>
                <a:spcPts val="1000"/>
              </a:spcBef>
              <a:buClr>
                <a:schemeClr val="accent1"/>
              </a:buClr>
              <a:buSzPct val="80000"/>
            </a:pPr>
            <a:r>
              <a:rPr lang="en-US" sz="1700">
                <a:solidFill>
                  <a:schemeClr val="tx1">
                    <a:lumMod val="50000"/>
                    <a:lumOff val="50000"/>
                  </a:schemeClr>
                </a:solidFill>
              </a:rPr>
              <a:t>The primary key </a:t>
            </a:r>
            <a:r>
              <a:rPr lang="en-US" sz="1700" err="1">
                <a:solidFill>
                  <a:schemeClr val="tx1">
                    <a:lumMod val="50000"/>
                    <a:lumOff val="50000"/>
                  </a:schemeClr>
                </a:solidFill>
              </a:rPr>
              <a:t>Employee_ID</a:t>
            </a:r>
            <a:r>
              <a:rPr lang="en-US" sz="1700">
                <a:solidFill>
                  <a:schemeClr val="tx1">
                    <a:lumMod val="50000"/>
                    <a:lumOff val="50000"/>
                  </a:schemeClr>
                </a:solidFill>
              </a:rPr>
              <a:t> links the different tables to the database together </a:t>
            </a:r>
          </a:p>
        </p:txBody>
      </p:sp>
      <p:pic>
        <p:nvPicPr>
          <p:cNvPr id="3" name="Picture 2" descr="A screenshot of a computer&#10;&#10;Description automatically generated">
            <a:extLst>
              <a:ext uri="{FF2B5EF4-FFF2-40B4-BE49-F238E27FC236}">
                <a16:creationId xmlns:a16="http://schemas.microsoft.com/office/drawing/2014/main" id="{1CB21C7E-EA81-1EE3-1AFA-4FD502B507FC}"/>
              </a:ext>
            </a:extLst>
          </p:cNvPr>
          <p:cNvPicPr>
            <a:picLocks noChangeAspect="1"/>
          </p:cNvPicPr>
          <p:nvPr/>
        </p:nvPicPr>
        <p:blipFill>
          <a:blip r:embed="rId4"/>
          <a:stretch>
            <a:fillRect/>
          </a:stretch>
        </p:blipFill>
        <p:spPr>
          <a:xfrm>
            <a:off x="2336045" y="1037195"/>
            <a:ext cx="7513471" cy="4771963"/>
          </a:xfrm>
          <a:prstGeom prst="rect">
            <a:avLst/>
          </a:prstGeom>
        </p:spPr>
      </p:pic>
    </p:spTree>
    <p:extLst>
      <p:ext uri="{BB962C8B-B14F-4D97-AF65-F5344CB8AC3E}">
        <p14:creationId xmlns:p14="http://schemas.microsoft.com/office/powerpoint/2010/main" val="37270811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3" descr="Programming data on computer monitor">
            <a:extLst>
              <a:ext uri="{FF2B5EF4-FFF2-40B4-BE49-F238E27FC236}">
                <a16:creationId xmlns:a16="http://schemas.microsoft.com/office/drawing/2014/main" id="{2396AD10-3D7B-32B6-0339-A33B18E83757}"/>
              </a:ext>
            </a:extLst>
          </p:cNvPr>
          <p:cNvPicPr>
            <a:picLocks noChangeAspect="1"/>
          </p:cNvPicPr>
          <p:nvPr/>
        </p:nvPicPr>
        <p:blipFill>
          <a:blip r:embed="rId2">
            <a:duotone>
              <a:schemeClr val="bg2">
                <a:shade val="45000"/>
                <a:satMod val="135000"/>
              </a:schemeClr>
              <a:prstClr val="white"/>
            </a:duotone>
            <a:alphaModFix amt="10000"/>
            <a:extLst>
              <a:ext uri="{BEBA8EAE-BF5A-486C-A8C5-ECC9F3942E4B}">
                <a14:imgProps xmlns:a14="http://schemas.microsoft.com/office/drawing/2010/main">
                  <a14:imgLayer r:embed="rId3">
                    <a14:imgEffect>
                      <a14:saturation sat="77000"/>
                    </a14:imgEffect>
                    <a14:imgEffect>
                      <a14:brightnessContrast contrast="-44000"/>
                    </a14:imgEffect>
                  </a14:imgLayer>
                </a14:imgProps>
              </a:ext>
            </a:extLst>
          </a:blip>
          <a:srcRect t="18000" b="16971"/>
          <a:stretch/>
        </p:blipFill>
        <p:spPr>
          <a:xfrm>
            <a:off x="-4340" y="3240"/>
            <a:ext cx="12191999" cy="6858000"/>
          </a:xfrm>
          <a:prstGeom prst="rect">
            <a:avLst/>
          </a:prstGeom>
        </p:spPr>
      </p:pic>
      <p:sp>
        <p:nvSpPr>
          <p:cNvPr id="2" name="Title 1">
            <a:extLst>
              <a:ext uri="{FF2B5EF4-FFF2-40B4-BE49-F238E27FC236}">
                <a16:creationId xmlns:a16="http://schemas.microsoft.com/office/drawing/2014/main" id="{A9974820-5E65-5606-26AA-36C13789384A}"/>
              </a:ext>
            </a:extLst>
          </p:cNvPr>
          <p:cNvSpPr>
            <a:spLocks noGrp="1"/>
          </p:cNvSpPr>
          <p:nvPr>
            <p:ph type="title"/>
          </p:nvPr>
        </p:nvSpPr>
        <p:spPr>
          <a:xfrm>
            <a:off x="6840362" y="997655"/>
            <a:ext cx="4024668" cy="537634"/>
          </a:xfrm>
        </p:spPr>
        <p:txBody>
          <a:bodyPr>
            <a:noAutofit/>
          </a:bodyPr>
          <a:lstStyle/>
          <a:p>
            <a:pPr algn="ctr"/>
            <a:r>
              <a:rPr lang="en-US" sz="3800" dirty="0">
                <a:latin typeface="Calibri Light"/>
                <a:ea typeface="Calibri Light"/>
                <a:cs typeface="Calibri Light"/>
              </a:rPr>
              <a:t>Database</a:t>
            </a:r>
          </a:p>
        </p:txBody>
      </p:sp>
      <p:pic>
        <p:nvPicPr>
          <p:cNvPr id="3" name="Picture 2" descr="A screenshot of a computer&#10;&#10;Description automatically generated">
            <a:extLst>
              <a:ext uri="{FF2B5EF4-FFF2-40B4-BE49-F238E27FC236}">
                <a16:creationId xmlns:a16="http://schemas.microsoft.com/office/drawing/2014/main" id="{9706ACC8-5E6C-401A-C59B-3F4ABB07A272}"/>
              </a:ext>
            </a:extLst>
          </p:cNvPr>
          <p:cNvPicPr>
            <a:picLocks noChangeAspect="1"/>
          </p:cNvPicPr>
          <p:nvPr/>
        </p:nvPicPr>
        <p:blipFill>
          <a:blip r:embed="rId4"/>
          <a:stretch>
            <a:fillRect/>
          </a:stretch>
        </p:blipFill>
        <p:spPr>
          <a:xfrm>
            <a:off x="971982" y="620889"/>
            <a:ext cx="4946962" cy="5973704"/>
          </a:xfrm>
          <a:prstGeom prst="rect">
            <a:avLst/>
          </a:prstGeom>
        </p:spPr>
      </p:pic>
      <p:sp>
        <p:nvSpPr>
          <p:cNvPr id="4" name="TextBox 3">
            <a:extLst>
              <a:ext uri="{FF2B5EF4-FFF2-40B4-BE49-F238E27FC236}">
                <a16:creationId xmlns:a16="http://schemas.microsoft.com/office/drawing/2014/main" id="{2FBDA759-29DE-7F87-C8DC-42B425957E9A}"/>
              </a:ext>
            </a:extLst>
          </p:cNvPr>
          <p:cNvSpPr txBox="1"/>
          <p:nvPr/>
        </p:nvSpPr>
        <p:spPr>
          <a:xfrm>
            <a:off x="7290741" y="2276592"/>
            <a:ext cx="3122083"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latin typeface="Calibri Light"/>
                <a:ea typeface="Calibri Light"/>
                <a:cs typeface="Calibri Light"/>
              </a:rPr>
              <a:t>Utilized three CSV files for our database in PostgreSQL </a:t>
            </a:r>
          </a:p>
          <a:p>
            <a:endParaRPr lang="en-US">
              <a:latin typeface="Calibri Light"/>
              <a:ea typeface="Calibri Light"/>
              <a:cs typeface="Calibri Light"/>
            </a:endParaRPr>
          </a:p>
          <a:p>
            <a:pPr marL="285750" indent="-285750">
              <a:buFont typeface="Arial"/>
              <a:buChar char="•"/>
            </a:pPr>
            <a:r>
              <a:rPr lang="en-US" err="1">
                <a:latin typeface="Calibri Light"/>
                <a:ea typeface="Calibri Light"/>
                <a:cs typeface="Calibri Light"/>
              </a:rPr>
              <a:t>Mental_Health</a:t>
            </a:r>
            <a:endParaRPr lang="en-US">
              <a:latin typeface="Calibri Light"/>
              <a:ea typeface="Calibri Light"/>
              <a:cs typeface="Calibri Light"/>
            </a:endParaRPr>
          </a:p>
          <a:p>
            <a:pPr marL="285750" indent="-285750">
              <a:buFont typeface="Arial"/>
              <a:buChar char="•"/>
            </a:pPr>
            <a:r>
              <a:rPr lang="en-US" err="1">
                <a:latin typeface="Calibri Light"/>
                <a:ea typeface="Calibri Light"/>
                <a:cs typeface="Calibri Light"/>
              </a:rPr>
              <a:t>Age_Group</a:t>
            </a:r>
            <a:endParaRPr lang="en-US">
              <a:latin typeface="Calibri Light"/>
              <a:ea typeface="Calibri Light"/>
              <a:cs typeface="Calibri Light"/>
            </a:endParaRPr>
          </a:p>
          <a:p>
            <a:pPr marL="285750" indent="-285750">
              <a:buFont typeface="Arial"/>
              <a:buChar char="•"/>
            </a:pPr>
            <a:r>
              <a:rPr lang="en-US">
                <a:latin typeface="Calibri Light"/>
                <a:ea typeface="Calibri Light"/>
                <a:cs typeface="Calibri Light"/>
              </a:rPr>
              <a:t>Employee</a:t>
            </a:r>
          </a:p>
          <a:p>
            <a:pPr algn="l"/>
            <a:endParaRPr lang="en-US"/>
          </a:p>
          <a:p>
            <a:endParaRPr lang="en-US"/>
          </a:p>
        </p:txBody>
      </p:sp>
    </p:spTree>
    <p:extLst>
      <p:ext uri="{BB962C8B-B14F-4D97-AF65-F5344CB8AC3E}">
        <p14:creationId xmlns:p14="http://schemas.microsoft.com/office/powerpoint/2010/main" val="37545517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53" name="Group 52">
            <a:extLst>
              <a:ext uri="{FF2B5EF4-FFF2-40B4-BE49-F238E27FC236}">
                <a16:creationId xmlns:a16="http://schemas.microsoft.com/office/drawing/2014/main" id="{6A761A44-A936-4382-8A16-7ED6A2903DD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54" name="Straight Connector 53">
              <a:extLst>
                <a:ext uri="{FF2B5EF4-FFF2-40B4-BE49-F238E27FC236}">
                  <a16:creationId xmlns:a16="http://schemas.microsoft.com/office/drawing/2014/main" id="{5459EE73-661E-48AA-A374-BF2B850F581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55" name="Straight Connector 54">
              <a:extLst>
                <a:ext uri="{FF2B5EF4-FFF2-40B4-BE49-F238E27FC236}">
                  <a16:creationId xmlns:a16="http://schemas.microsoft.com/office/drawing/2014/main" id="{D653EA91-5E43-427F-B0AB-1B8A496BC63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56" name="Rectangle 23">
              <a:extLst>
                <a:ext uri="{FF2B5EF4-FFF2-40B4-BE49-F238E27FC236}">
                  <a16:creationId xmlns:a16="http://schemas.microsoft.com/office/drawing/2014/main" id="{57571081-E136-40F9-B123-3A16F53BEB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57" name="Rectangle 25">
              <a:extLst>
                <a:ext uri="{FF2B5EF4-FFF2-40B4-BE49-F238E27FC236}">
                  <a16:creationId xmlns:a16="http://schemas.microsoft.com/office/drawing/2014/main" id="{73197C11-EFC2-4F71-BEFF-B7EE3EEFFB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58" name="Isosceles Triangle 57">
              <a:extLst>
                <a:ext uri="{FF2B5EF4-FFF2-40B4-BE49-F238E27FC236}">
                  <a16:creationId xmlns:a16="http://schemas.microsoft.com/office/drawing/2014/main" id="{074C7561-7217-4DBC-8C63-2BB8560D62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59" name="Rectangle 27">
              <a:extLst>
                <a:ext uri="{FF2B5EF4-FFF2-40B4-BE49-F238E27FC236}">
                  <a16:creationId xmlns:a16="http://schemas.microsoft.com/office/drawing/2014/main" id="{6EB4E4EC-EA7F-4A46-9AF5-7E3E4E543B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60" name="Rectangle 28">
              <a:extLst>
                <a:ext uri="{FF2B5EF4-FFF2-40B4-BE49-F238E27FC236}">
                  <a16:creationId xmlns:a16="http://schemas.microsoft.com/office/drawing/2014/main" id="{9048D13B-C50D-4EF9-AB6D-86713B7D43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61" name="Rectangle 29">
              <a:extLst>
                <a:ext uri="{FF2B5EF4-FFF2-40B4-BE49-F238E27FC236}">
                  <a16:creationId xmlns:a16="http://schemas.microsoft.com/office/drawing/2014/main" id="{8213FFC7-C869-40A9-8DBD-B311B342E7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62" name="Isosceles Triangle 61">
              <a:extLst>
                <a:ext uri="{FF2B5EF4-FFF2-40B4-BE49-F238E27FC236}">
                  <a16:creationId xmlns:a16="http://schemas.microsoft.com/office/drawing/2014/main" id="{A029FB91-93F5-4D40-9014-8D5108951E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63" name="Isosceles Triangle 62">
              <a:extLst>
                <a:ext uri="{FF2B5EF4-FFF2-40B4-BE49-F238E27FC236}">
                  <a16:creationId xmlns:a16="http://schemas.microsoft.com/office/drawing/2014/main" id="{F6022FD2-DE49-41E6-B3BF-B113018CA2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pSp>
      <p:pic>
        <p:nvPicPr>
          <p:cNvPr id="39" name="Picture 38" descr="Magnifying glass showing decling performance">
            <a:extLst>
              <a:ext uri="{FF2B5EF4-FFF2-40B4-BE49-F238E27FC236}">
                <a16:creationId xmlns:a16="http://schemas.microsoft.com/office/drawing/2014/main" id="{D7546DE9-4C6D-90E1-7AA1-BEED64397670}"/>
              </a:ext>
            </a:extLst>
          </p:cNvPr>
          <p:cNvPicPr>
            <a:picLocks noChangeAspect="1"/>
          </p:cNvPicPr>
          <p:nvPr/>
        </p:nvPicPr>
        <p:blipFill>
          <a:blip r:embed="rId2">
            <a:duotone>
              <a:prstClr val="black"/>
              <a:prstClr val="white"/>
            </a:duotone>
            <a:alphaModFix amt="26000"/>
          </a:blip>
          <a:srcRect l="4883" r="31979" b="9091"/>
          <a:stretch/>
        </p:blipFill>
        <p:spPr>
          <a:xfrm>
            <a:off x="5053263" y="-1"/>
            <a:ext cx="7135561" cy="6858001"/>
          </a:xfrm>
          <a:custGeom>
            <a:avLst/>
            <a:gdLst/>
            <a:ahLst/>
            <a:cxnLst/>
            <a:rect l="l" t="t" r="r" b="b"/>
            <a:pathLst>
              <a:path w="7135561" h="6858001">
                <a:moveTo>
                  <a:pt x="450267" y="0"/>
                </a:moveTo>
                <a:lnTo>
                  <a:pt x="7135561" y="0"/>
                </a:lnTo>
                <a:lnTo>
                  <a:pt x="7135561" y="6858001"/>
                </a:lnTo>
                <a:lnTo>
                  <a:pt x="98089" y="6858001"/>
                </a:lnTo>
                <a:lnTo>
                  <a:pt x="1873508" y="4521201"/>
                </a:lnTo>
                <a:close/>
                <a:moveTo>
                  <a:pt x="0" y="0"/>
                </a:moveTo>
                <a:lnTo>
                  <a:pt x="450267" y="0"/>
                </a:lnTo>
                <a:lnTo>
                  <a:pt x="0" y="482"/>
                </a:lnTo>
                <a:close/>
              </a:path>
            </a:pathLst>
          </a:custGeom>
          <a:solidFill>
            <a:srgbClr val="FFFFFF">
              <a:shade val="85000"/>
            </a:srgbClr>
          </a:solidFill>
          <a:scene3d>
            <a:camera prst="orthographicFront"/>
            <a:lightRig rig="twoPt" dir="t">
              <a:rot lat="0" lon="0" rev="7200000"/>
            </a:lightRig>
          </a:scene3d>
          <a:sp3d>
            <a:bevelT w="25400" h="19050"/>
            <a:contourClr>
              <a:srgbClr val="FFFFFF"/>
            </a:contourClr>
          </a:sp3d>
        </p:spPr>
      </p:pic>
      <p:sp>
        <p:nvSpPr>
          <p:cNvPr id="2" name="Title 1">
            <a:extLst>
              <a:ext uri="{FF2B5EF4-FFF2-40B4-BE49-F238E27FC236}">
                <a16:creationId xmlns:a16="http://schemas.microsoft.com/office/drawing/2014/main" id="{0A3BD3EF-852C-C655-B10E-E22055565388}"/>
              </a:ext>
            </a:extLst>
          </p:cNvPr>
          <p:cNvSpPr>
            <a:spLocks noGrp="1"/>
          </p:cNvSpPr>
          <p:nvPr>
            <p:ph type="title"/>
          </p:nvPr>
        </p:nvSpPr>
        <p:spPr>
          <a:xfrm>
            <a:off x="668866" y="3202666"/>
            <a:ext cx="5123515" cy="845093"/>
          </a:xfrm>
        </p:spPr>
        <p:txBody>
          <a:bodyPr vert="horz" lIns="91440" tIns="45720" rIns="91440" bIns="45720" rtlCol="0" anchor="b">
            <a:normAutofit/>
          </a:bodyPr>
          <a:lstStyle/>
          <a:p>
            <a:pPr algn="r"/>
            <a:r>
              <a:rPr lang="en-US" sz="4800"/>
              <a:t>DATA - ANALYSIS</a:t>
            </a:r>
          </a:p>
        </p:txBody>
      </p:sp>
      <p:cxnSp>
        <p:nvCxnSpPr>
          <p:cNvPr id="65" name="Straight Connector 64">
            <a:extLst>
              <a:ext uri="{FF2B5EF4-FFF2-40B4-BE49-F238E27FC236}">
                <a16:creationId xmlns:a16="http://schemas.microsoft.com/office/drawing/2014/main" id="{D6329892-480C-49E2-BD6B-45E98C9537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27138EE9-D930-4AF5-8DCA-D506DFDDAC6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69" name="Rectangle 23">
            <a:extLst>
              <a:ext uri="{FF2B5EF4-FFF2-40B4-BE49-F238E27FC236}">
                <a16:creationId xmlns:a16="http://schemas.microsoft.com/office/drawing/2014/main" id="{8B2A878B-CC9E-4401-8BAA-9D344B5AB8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71" name="Rectangle 25">
            <a:extLst>
              <a:ext uri="{FF2B5EF4-FFF2-40B4-BE49-F238E27FC236}">
                <a16:creationId xmlns:a16="http://schemas.microsoft.com/office/drawing/2014/main" id="{6DD53AF4-988B-41E6-AB9C-E5ADE7FCA8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73" name="Isosceles Triangle 24">
            <a:extLst>
              <a:ext uri="{FF2B5EF4-FFF2-40B4-BE49-F238E27FC236}">
                <a16:creationId xmlns:a16="http://schemas.microsoft.com/office/drawing/2014/main" id="{E3E2BE66-B731-4E8F-92AE-434C347FE9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75" name="Rectangle 27">
            <a:extLst>
              <a:ext uri="{FF2B5EF4-FFF2-40B4-BE49-F238E27FC236}">
                <a16:creationId xmlns:a16="http://schemas.microsoft.com/office/drawing/2014/main" id="{1C04AA99-545A-4E18-A307-9651263861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77" name="Rectangle 28">
            <a:extLst>
              <a:ext uri="{FF2B5EF4-FFF2-40B4-BE49-F238E27FC236}">
                <a16:creationId xmlns:a16="http://schemas.microsoft.com/office/drawing/2014/main" id="{D21765B3-48FB-47ED-AFBD-CE58344718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79" name="Rectangle 29">
            <a:extLst>
              <a:ext uri="{FF2B5EF4-FFF2-40B4-BE49-F238E27FC236}">
                <a16:creationId xmlns:a16="http://schemas.microsoft.com/office/drawing/2014/main" id="{9908EBEC-783D-4C0E-AE8E-165D6FAC6C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81" name="Isosceles Triangle 29">
            <a:extLst>
              <a:ext uri="{FF2B5EF4-FFF2-40B4-BE49-F238E27FC236}">
                <a16:creationId xmlns:a16="http://schemas.microsoft.com/office/drawing/2014/main" id="{D9A05D3D-E46B-44B4-BDFD-F9F117379C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38953490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Hands on keyboard and mouse">
            <a:extLst>
              <a:ext uri="{FF2B5EF4-FFF2-40B4-BE49-F238E27FC236}">
                <a16:creationId xmlns:a16="http://schemas.microsoft.com/office/drawing/2014/main" id="{1F8893EC-A71D-C456-0755-81BAD7758A32}"/>
              </a:ext>
            </a:extLst>
          </p:cNvPr>
          <p:cNvPicPr>
            <a:picLocks noChangeAspect="1"/>
          </p:cNvPicPr>
          <p:nvPr/>
        </p:nvPicPr>
        <p:blipFill>
          <a:blip r:embed="rId2">
            <a:duotone>
              <a:prstClr val="black"/>
              <a:schemeClr val="tx2">
                <a:tint val="45000"/>
                <a:satMod val="400000"/>
              </a:schemeClr>
            </a:duotone>
            <a:alphaModFix amt="29000"/>
            <a:extLst>
              <a:ext uri="{BEBA8EAE-BF5A-486C-A8C5-ECC9F3942E4B}">
                <a14:imgProps xmlns:a14="http://schemas.microsoft.com/office/drawing/2010/main">
                  <a14:imgLayer r:embed="rId3">
                    <a14:imgEffect>
                      <a14:saturation sat="250000"/>
                    </a14:imgEffect>
                    <a14:imgEffect>
                      <a14:brightnessContrast bright="-44000" contrast="-38000"/>
                    </a14:imgEffect>
                  </a14:imgLayer>
                </a14:imgProps>
              </a:ext>
            </a:extLst>
          </a:blip>
          <a:srcRect t="5200" b="10530"/>
          <a:stretch/>
        </p:blipFill>
        <p:spPr>
          <a:xfrm>
            <a:off x="20" y="10"/>
            <a:ext cx="12191980" cy="6857990"/>
          </a:xfrm>
          <a:prstGeom prst="rect">
            <a:avLst/>
          </a:prstGeom>
        </p:spPr>
      </p:pic>
      <p:sp>
        <p:nvSpPr>
          <p:cNvPr id="2" name="TextBox 1">
            <a:extLst>
              <a:ext uri="{FF2B5EF4-FFF2-40B4-BE49-F238E27FC236}">
                <a16:creationId xmlns:a16="http://schemas.microsoft.com/office/drawing/2014/main" id="{E202E5E2-85E7-68C5-0850-E17D7EDABEEE}"/>
              </a:ext>
            </a:extLst>
          </p:cNvPr>
          <p:cNvSpPr txBox="1"/>
          <p:nvPr/>
        </p:nvSpPr>
        <p:spPr>
          <a:xfrm>
            <a:off x="662604" y="251896"/>
            <a:ext cx="4775447"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dirty="0">
                <a:solidFill>
                  <a:srgbClr val="90C226"/>
                </a:solidFill>
                <a:latin typeface="Calibri Light"/>
                <a:ea typeface="Calibri Light"/>
                <a:cs typeface="Calibri Light"/>
              </a:rPr>
              <a:t>Impact of Mental Health by Age </a:t>
            </a:r>
          </a:p>
        </p:txBody>
      </p:sp>
      <p:pic>
        <p:nvPicPr>
          <p:cNvPr id="3" name="Picture 2" descr="A screenshot of a graph&#10;&#10;Description automatically generated">
            <a:extLst>
              <a:ext uri="{FF2B5EF4-FFF2-40B4-BE49-F238E27FC236}">
                <a16:creationId xmlns:a16="http://schemas.microsoft.com/office/drawing/2014/main" id="{7266C6EE-C167-4F88-D72A-C14AEB181F09}"/>
              </a:ext>
            </a:extLst>
          </p:cNvPr>
          <p:cNvPicPr>
            <a:picLocks noChangeAspect="1"/>
          </p:cNvPicPr>
          <p:nvPr/>
        </p:nvPicPr>
        <p:blipFill>
          <a:blip r:embed="rId4"/>
          <a:stretch>
            <a:fillRect/>
          </a:stretch>
        </p:blipFill>
        <p:spPr>
          <a:xfrm>
            <a:off x="371225" y="1133475"/>
            <a:ext cx="5624261" cy="2465471"/>
          </a:xfrm>
          <a:prstGeom prst="rect">
            <a:avLst/>
          </a:prstGeom>
        </p:spPr>
      </p:pic>
      <p:pic>
        <p:nvPicPr>
          <p:cNvPr id="4" name="Picture 3" descr="A screenshot of a table&#10;&#10;Description automatically generated">
            <a:extLst>
              <a:ext uri="{FF2B5EF4-FFF2-40B4-BE49-F238E27FC236}">
                <a16:creationId xmlns:a16="http://schemas.microsoft.com/office/drawing/2014/main" id="{CB1C24CB-F282-5A94-BF03-CD2D1B9D6D3B}"/>
              </a:ext>
            </a:extLst>
          </p:cNvPr>
          <p:cNvPicPr>
            <a:picLocks noChangeAspect="1"/>
          </p:cNvPicPr>
          <p:nvPr/>
        </p:nvPicPr>
        <p:blipFill>
          <a:blip r:embed="rId5"/>
          <a:stretch>
            <a:fillRect/>
          </a:stretch>
        </p:blipFill>
        <p:spPr>
          <a:xfrm>
            <a:off x="1290801" y="3852745"/>
            <a:ext cx="3788944" cy="2740692"/>
          </a:xfrm>
          <a:prstGeom prst="rect">
            <a:avLst/>
          </a:prstGeom>
        </p:spPr>
      </p:pic>
      <p:sp>
        <p:nvSpPr>
          <p:cNvPr id="5" name="TextBox 4">
            <a:extLst>
              <a:ext uri="{FF2B5EF4-FFF2-40B4-BE49-F238E27FC236}">
                <a16:creationId xmlns:a16="http://schemas.microsoft.com/office/drawing/2014/main" id="{2725857B-2B5C-F859-D119-D21B74664989}"/>
              </a:ext>
            </a:extLst>
          </p:cNvPr>
          <p:cNvSpPr txBox="1"/>
          <p:nvPr/>
        </p:nvSpPr>
        <p:spPr>
          <a:xfrm>
            <a:off x="6344058" y="793565"/>
            <a:ext cx="5079331" cy="563231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latin typeface="Calibri Light"/>
                <a:ea typeface="Calibri Light"/>
                <a:cs typeface="Calibri Light"/>
              </a:rPr>
              <a:t>Initially analyzed the dataset by grouping the age of each employee into bins. Within each age group, there wasn’t a specific age rage that had a significantly higher total number of employees report Anxiety, Depression, or Burnout. Overall, the totals seemed pretty even within each age group. </a:t>
            </a:r>
          </a:p>
          <a:p>
            <a:endParaRPr lang="en-US">
              <a:latin typeface="Calibri Light"/>
              <a:ea typeface="Calibri Light"/>
              <a:cs typeface="Calibri Light"/>
            </a:endParaRPr>
          </a:p>
          <a:p>
            <a:r>
              <a:rPr lang="en-US" dirty="0">
                <a:latin typeface="Calibri Light"/>
                <a:ea typeface="Calibri Light"/>
                <a:cs typeface="Calibri Light"/>
              </a:rPr>
              <a:t>To make the view a bit more clear, I regrouped Anxiety, Burnout, and Depression into a single category named "Unhealthy". </a:t>
            </a:r>
          </a:p>
          <a:p>
            <a:endParaRPr lang="en-US">
              <a:latin typeface="Calibri Light"/>
              <a:ea typeface="Calibri Light"/>
              <a:cs typeface="Calibri Light"/>
            </a:endParaRPr>
          </a:p>
          <a:p>
            <a:r>
              <a:rPr lang="en-US" dirty="0">
                <a:latin typeface="Calibri Light"/>
                <a:ea typeface="Calibri Light"/>
                <a:cs typeface="Calibri Light"/>
              </a:rPr>
              <a:t>Employees ranging from 40-49 seemed to have the highest level of unhealthy mental states, but were also the largest group tested. </a:t>
            </a:r>
          </a:p>
          <a:p>
            <a:endParaRPr lang="en-US">
              <a:latin typeface="Calibri Light"/>
              <a:ea typeface="Calibri Light"/>
              <a:cs typeface="Calibri Light"/>
            </a:endParaRPr>
          </a:p>
          <a:p>
            <a:r>
              <a:rPr lang="en-US" dirty="0">
                <a:latin typeface="Calibri Light"/>
                <a:ea typeface="Calibri Light"/>
                <a:cs typeface="Calibri Light"/>
              </a:rPr>
              <a:t>Reviewing the totals, it is interesting to see that the majority of employees reported Anxiety, Burnout or Depression regardless of age. </a:t>
            </a:r>
          </a:p>
          <a:p>
            <a:endParaRPr lang="en-US"/>
          </a:p>
          <a:p>
            <a:endParaRPr lang="en-US"/>
          </a:p>
        </p:txBody>
      </p:sp>
    </p:spTree>
    <p:extLst>
      <p:ext uri="{BB962C8B-B14F-4D97-AF65-F5344CB8AC3E}">
        <p14:creationId xmlns:p14="http://schemas.microsoft.com/office/powerpoint/2010/main" val="30995480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8C59B386-999D-4CB6-B907-9F3997C027CC}"/>
    </a:ext>
  </a:extLst>
</a:theme>
</file>

<file path=docProps/app.xml><?xml version="1.0" encoding="utf-8"?>
<Properties xmlns="http://schemas.openxmlformats.org/officeDocument/2006/extended-properties" xmlns:vt="http://schemas.openxmlformats.org/officeDocument/2006/docPropsVTypes">
  <Template>Facet</Template>
  <TotalTime>6041</TotalTime>
  <Words>970</Words>
  <Application>Microsoft Office PowerPoint</Application>
  <PresentationFormat>Widescreen</PresentationFormat>
  <Paragraphs>85</Paragraphs>
  <Slides>15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Arial</vt:lpstr>
      <vt:lpstr>Calibri Light</vt:lpstr>
      <vt:lpstr>Trebuchet MS</vt:lpstr>
      <vt:lpstr>Wingdings 3</vt:lpstr>
      <vt:lpstr>Facet</vt:lpstr>
      <vt:lpstr>Impact of Remote Work on Mental Health</vt:lpstr>
      <vt:lpstr>TABLE OF CONTENTS    1. Introduction         project overview  2. Coding Approach  3.Data Analysis         Data cleaning and preprocessing  4. Conclusion   </vt:lpstr>
      <vt:lpstr>PowerPoint Presentation</vt:lpstr>
      <vt:lpstr>DATASET</vt:lpstr>
      <vt:lpstr>PowerPoint Presentation</vt:lpstr>
      <vt:lpstr>ERD</vt:lpstr>
      <vt:lpstr>Database</vt:lpstr>
      <vt:lpstr>DATA - ANALYSIS</vt:lpstr>
      <vt:lpstr>PowerPoint Presentation</vt:lpstr>
      <vt:lpstr>PowerPoint Presentation</vt:lpstr>
      <vt:lpstr>PowerPoint Presentation</vt:lpstr>
      <vt:lpstr>PowerPoint Presentation</vt:lpstr>
      <vt:lpstr>  Certain roles may be more conducive to remote work than others. For example, IT and HR roles may adapt better to remote work compared to roles that requires hands-on collaboration.  Longer hours leads to increased stress levels. Remote workers may experience feelings of isolation due to lack of in-person interaction. This could be particularly relevant for younger employees or those in industries that rely on teamwork.  Older employees may far better in remote settings due to established coping strategies. By demographic data like age, gender, certain groups are more affected by remote work.   </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Prabhu Sankar</dc:creator>
  <cp:lastModifiedBy>Mike Hennessy</cp:lastModifiedBy>
  <cp:revision>2464</cp:revision>
  <dcterms:created xsi:type="dcterms:W3CDTF">2024-10-02T13:31:45Z</dcterms:created>
  <dcterms:modified xsi:type="dcterms:W3CDTF">2024-10-09T01:32:24Z</dcterms:modified>
</cp:coreProperties>
</file>